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49" r:id="rId1"/>
  </p:sldMasterIdLst>
  <p:notesMasterIdLst>
    <p:notesMasterId r:id="rId27"/>
  </p:notesMasterIdLst>
  <p:sldIdLst>
    <p:sldId id="256" r:id="rId2"/>
    <p:sldId id="268" r:id="rId3"/>
    <p:sldId id="275" r:id="rId4"/>
    <p:sldId id="267" r:id="rId5"/>
    <p:sldId id="279" r:id="rId6"/>
    <p:sldId id="285" r:id="rId7"/>
    <p:sldId id="286" r:id="rId8"/>
    <p:sldId id="299" r:id="rId9"/>
    <p:sldId id="301" r:id="rId10"/>
    <p:sldId id="302" r:id="rId11"/>
    <p:sldId id="300" r:id="rId12"/>
    <p:sldId id="305" r:id="rId13"/>
    <p:sldId id="303" r:id="rId14"/>
    <p:sldId id="281" r:id="rId15"/>
    <p:sldId id="292" r:id="rId16"/>
    <p:sldId id="295" r:id="rId17"/>
    <p:sldId id="296" r:id="rId18"/>
    <p:sldId id="261" r:id="rId19"/>
    <p:sldId id="269" r:id="rId20"/>
    <p:sldId id="258" r:id="rId21"/>
    <p:sldId id="272" r:id="rId22"/>
    <p:sldId id="278" r:id="rId23"/>
    <p:sldId id="271" r:id="rId24"/>
    <p:sldId id="263" r:id="rId25"/>
    <p:sldId id="297"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71"/>
  </p:normalViewPr>
  <p:slideViewPr>
    <p:cSldViewPr snapToGrid="0" snapToObjects="1">
      <p:cViewPr varScale="1">
        <p:scale>
          <a:sx n="91" d="100"/>
          <a:sy n="91"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Book2" TargetMode="External"/><Relationship Id="rId2" Type="http://schemas.microsoft.com/office/2011/relationships/chartColorStyle" Target="colors2.xml"/><Relationship Id="rId1" Type="http://schemas.microsoft.com/office/2011/relationships/chartStyle" Target="style2.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Pay</a:t>
            </a:r>
            <a:r>
              <a:rPr lang="en-US" baseline="0" dirty="0"/>
              <a:t> Raises</a:t>
            </a:r>
            <a:endParaRPr lang="en-US"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Pt>
            <c:idx val="0"/>
            <c:invertIfNegative val="0"/>
            <c:bubble3D val="0"/>
            <c:spPr>
              <a:solidFill>
                <a:schemeClr val="accent5"/>
              </a:solidFill>
              <a:ln w="9525" cap="flat" cmpd="sng" algn="ctr">
                <a:solidFill>
                  <a:schemeClr val="lt1">
                    <a:alpha val="50000"/>
                  </a:schemeClr>
                </a:solidFill>
                <a:round/>
              </a:ln>
              <a:effectLst/>
            </c:spPr>
            <c:extLst>
              <c:ext xmlns:c16="http://schemas.microsoft.com/office/drawing/2014/chart" uri="{C3380CC4-5D6E-409C-BE32-E72D297353CC}">
                <c16:uniqueId val="{00000001-44AE-1B4C-8F40-296BC6031B50}"/>
              </c:ext>
            </c:extLst>
          </c:dPt>
          <c:dPt>
            <c:idx val="1"/>
            <c:invertIfNegative val="0"/>
            <c:bubble3D val="0"/>
            <c:spPr>
              <a:solidFill>
                <a:schemeClr val="accent4"/>
              </a:solidFill>
              <a:ln w="9525" cap="flat" cmpd="sng" algn="ctr">
                <a:solidFill>
                  <a:schemeClr val="lt1">
                    <a:alpha val="50000"/>
                  </a:schemeClr>
                </a:solidFill>
                <a:round/>
              </a:ln>
              <a:effectLst/>
            </c:spPr>
            <c:extLst>
              <c:ext xmlns:c16="http://schemas.microsoft.com/office/drawing/2014/chart" uri="{C3380CC4-5D6E-409C-BE32-E72D297353CC}">
                <c16:uniqueId val="{00000000-44AE-1B4C-8F40-296BC6031B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Sheet1!$H$5:$H$6</c:f>
              <c:strCache>
                <c:ptCount val="2"/>
                <c:pt idx="0">
                  <c:v>Men</c:v>
                </c:pt>
                <c:pt idx="1">
                  <c:v>Women</c:v>
                </c:pt>
              </c:strCache>
            </c:strRef>
          </c:cat>
          <c:val>
            <c:numRef>
              <c:f>Sheet1!$I$5:$I$6</c:f>
              <c:numCache>
                <c:formatCode>General</c:formatCode>
                <c:ptCount val="2"/>
                <c:pt idx="0">
                  <c:v>20</c:v>
                </c:pt>
                <c:pt idx="1">
                  <c:v>15</c:v>
                </c:pt>
              </c:numCache>
            </c:numRef>
          </c:val>
          <c:extLst>
            <c:ext xmlns:c16="http://schemas.microsoft.com/office/drawing/2014/chart" uri="{C3380CC4-5D6E-409C-BE32-E72D297353CC}">
              <c16:uniqueId val="{00000000-9D9F-9544-B61B-658C2487EE28}"/>
            </c:ext>
          </c:extLst>
        </c:ser>
        <c:dLbls>
          <c:dLblPos val="inEnd"/>
          <c:showLegendKey val="0"/>
          <c:showVal val="1"/>
          <c:showCatName val="0"/>
          <c:showSerName val="0"/>
          <c:showPercent val="0"/>
          <c:showBubbleSize val="0"/>
        </c:dLbls>
        <c:gapWidth val="65"/>
        <c:axId val="1508466528"/>
        <c:axId val="1508238592"/>
      </c:barChart>
      <c:catAx>
        <c:axId val="1508466528"/>
        <c:scaling>
          <c:orientation val="minMax"/>
        </c:scaling>
        <c:delete val="0"/>
        <c:axPos val="l"/>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1508238592"/>
        <c:crosses val="autoZero"/>
        <c:auto val="1"/>
        <c:lblAlgn val="ctr"/>
        <c:lblOffset val="100"/>
        <c:noMultiLvlLbl val="0"/>
      </c:catAx>
      <c:valAx>
        <c:axId val="1508238592"/>
        <c:scaling>
          <c:orientation val="minMax"/>
        </c:scaling>
        <c:delete val="0"/>
        <c:axPos val="b"/>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150846652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 dir="row">Sheet1!$C$3:$E$3</cx:f>
        <cx:lvl ptCount="3">
          <cx:pt idx="0">18-34</cx:pt>
          <cx:pt idx="1">35-54</cx:pt>
          <cx:pt idx="2">55+</cx:pt>
        </cx:lvl>
      </cx:strDim>
      <cx:numDim type="val">
        <cx:f dir="row">Sheet1!$C$4:$E$4</cx:f>
        <cx:lvl ptCount="3" formatCode="General">
          <cx:pt idx="0">45</cx:pt>
          <cx:pt idx="1">40</cx:pt>
          <cx:pt idx="2">30</cx:pt>
        </cx:lvl>
      </cx:numDim>
    </cx:data>
  </cx:chartData>
  <cx:chart>
    <cx:plotArea>
      <cx:plotAreaRegion>
        <cx:series layoutId="funnel" uniqueId="{F6E7D7FB-424C-0746-AA1F-D5C080CED484}">
          <cx:tx>
            <cx:txData>
              <cx:f>Sheet1!$B$4</cx:f>
              <cx:v>Who Negotiates</cx:v>
            </cx:txData>
          </cx:tx>
          <cx:dataPt idx="0">
            <cx:spPr>
              <a:solidFill>
                <a:srgbClr val="FAB900"/>
              </a:solidFill>
            </cx:spPr>
          </cx:dataPt>
          <cx:dataPt idx="1">
            <cx:spPr>
              <a:solidFill>
                <a:srgbClr val="90BB23"/>
              </a:solidFill>
            </cx:spPr>
          </cx:dataPt>
          <cx:dataPt idx="2">
            <cx:spPr>
              <a:solidFill>
                <a:srgbClr val="EE7008"/>
              </a:solidFill>
            </cx:spPr>
          </cx:dataPt>
          <cx:dataId val="0"/>
        </cx:series>
      </cx:plotAreaRegion>
      <cx:axis id="0" hidden="1">
        <cx:catScaling gapWidth="0.0599999987"/>
        <cx:tickLabels/>
      </cx:axis>
    </cx:plotArea>
  </cx:chart>
  <cx:spPr>
    <a:ln>
      <a:solidFill>
        <a:schemeClr val="accent1"/>
      </a:solid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3FD363-EFE4-4BD4-BC4F-0598AADDDE7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080BABD6-685F-48D7-8FD5-884FF3B9BB34}">
      <dgm:prSet/>
      <dgm:spPr/>
      <dgm:t>
        <a:bodyPr/>
        <a:lstStyle/>
        <a:p>
          <a:r>
            <a:rPr lang="en-US" dirty="0"/>
            <a:t>#1: The gender wage gap doesn’t exist</a:t>
          </a:r>
        </a:p>
      </dgm:t>
    </dgm:pt>
    <dgm:pt modelId="{D9A58BA4-F44A-4CD3-89BE-5A8FC72DD966}" type="parTrans" cxnId="{9DB541F4-1F6C-4CE2-9F5A-AB6FBAD9FAA3}">
      <dgm:prSet/>
      <dgm:spPr/>
      <dgm:t>
        <a:bodyPr/>
        <a:lstStyle/>
        <a:p>
          <a:endParaRPr lang="en-US"/>
        </a:p>
      </dgm:t>
    </dgm:pt>
    <dgm:pt modelId="{67417728-B8CA-453A-B9A6-411B8C0BF741}" type="sibTrans" cxnId="{9DB541F4-1F6C-4CE2-9F5A-AB6FBAD9FAA3}">
      <dgm:prSet/>
      <dgm:spPr/>
      <dgm:t>
        <a:bodyPr/>
        <a:lstStyle/>
        <a:p>
          <a:endParaRPr lang="en-US"/>
        </a:p>
      </dgm:t>
    </dgm:pt>
    <dgm:pt modelId="{0995FE14-B919-4017-8E9D-B2D21B7FBDC4}">
      <dgm:prSet/>
      <dgm:spPr/>
      <dgm:t>
        <a:bodyPr/>
        <a:lstStyle/>
        <a:p>
          <a:r>
            <a:rPr lang="en-US" dirty="0"/>
            <a:t>#2: The gender wage gap comes from comparing higher paying and lower paying jobs</a:t>
          </a:r>
        </a:p>
      </dgm:t>
    </dgm:pt>
    <dgm:pt modelId="{0A575D1A-3C60-4184-912B-056B6B7921F1}" type="parTrans" cxnId="{FB864013-AA8B-4A6C-8E85-49C438FC82B3}">
      <dgm:prSet/>
      <dgm:spPr/>
      <dgm:t>
        <a:bodyPr/>
        <a:lstStyle/>
        <a:p>
          <a:endParaRPr lang="en-US"/>
        </a:p>
      </dgm:t>
    </dgm:pt>
    <dgm:pt modelId="{51D2412D-2E26-4A5A-898D-96564D659655}" type="sibTrans" cxnId="{FB864013-AA8B-4A6C-8E85-49C438FC82B3}">
      <dgm:prSet/>
      <dgm:spPr/>
      <dgm:t>
        <a:bodyPr/>
        <a:lstStyle/>
        <a:p>
          <a:endParaRPr lang="en-US"/>
        </a:p>
      </dgm:t>
    </dgm:pt>
    <dgm:pt modelId="{682F6B54-3269-44F0-8641-9186F184E65E}">
      <dgm:prSet/>
      <dgm:spPr/>
      <dgm:t>
        <a:bodyPr/>
        <a:lstStyle/>
        <a:p>
          <a:r>
            <a:rPr lang="en-US" dirty="0"/>
            <a:t>#4: The gender wage gap exists but there is nothing we can do about it</a:t>
          </a:r>
        </a:p>
      </dgm:t>
    </dgm:pt>
    <dgm:pt modelId="{9BEBE07D-9F72-4A19-BBB8-428E1585EA82}" type="parTrans" cxnId="{FBAE755A-FBED-4178-ABBB-1F919398AF26}">
      <dgm:prSet/>
      <dgm:spPr/>
      <dgm:t>
        <a:bodyPr/>
        <a:lstStyle/>
        <a:p>
          <a:endParaRPr lang="en-US"/>
        </a:p>
      </dgm:t>
    </dgm:pt>
    <dgm:pt modelId="{7A8E1B11-D9D8-4F42-A8E9-6DC1792252C6}" type="sibTrans" cxnId="{FBAE755A-FBED-4178-ABBB-1F919398AF26}">
      <dgm:prSet/>
      <dgm:spPr/>
      <dgm:t>
        <a:bodyPr/>
        <a:lstStyle/>
        <a:p>
          <a:endParaRPr lang="en-US"/>
        </a:p>
      </dgm:t>
    </dgm:pt>
    <dgm:pt modelId="{FCB29358-0151-0244-8612-8D0B342916B0}">
      <dgm:prSet/>
      <dgm:spPr/>
      <dgm:t>
        <a:bodyPr/>
        <a:lstStyle/>
        <a:p>
          <a:r>
            <a:rPr lang="en-US" dirty="0"/>
            <a:t>#3: The wage gap is a phenomenon that exists because women make different choices</a:t>
          </a:r>
        </a:p>
      </dgm:t>
    </dgm:pt>
    <dgm:pt modelId="{F72C99BA-CDFD-F24D-A428-FE36E55AFECA}" type="parTrans" cxnId="{833938A6-871B-684B-80AA-A796351048B6}">
      <dgm:prSet/>
      <dgm:spPr/>
    </dgm:pt>
    <dgm:pt modelId="{0812361B-51A4-DD42-BD0B-9440CC7AC4D8}" type="sibTrans" cxnId="{833938A6-871B-684B-80AA-A796351048B6}">
      <dgm:prSet/>
      <dgm:spPr/>
    </dgm:pt>
    <dgm:pt modelId="{B023CDB3-78F8-FD4F-843A-5CE19112ABFD}" type="pres">
      <dgm:prSet presAssocID="{013FD363-EFE4-4BD4-BC4F-0598AADDDE7B}" presName="linear" presStyleCnt="0">
        <dgm:presLayoutVars>
          <dgm:animLvl val="lvl"/>
          <dgm:resizeHandles val="exact"/>
        </dgm:presLayoutVars>
      </dgm:prSet>
      <dgm:spPr/>
    </dgm:pt>
    <dgm:pt modelId="{9DE81639-86A5-6346-8B69-61C19CAD1F26}" type="pres">
      <dgm:prSet presAssocID="{080BABD6-685F-48D7-8FD5-884FF3B9BB34}" presName="parentText" presStyleLbl="node1" presStyleIdx="0" presStyleCnt="4">
        <dgm:presLayoutVars>
          <dgm:chMax val="0"/>
          <dgm:bulletEnabled val="1"/>
        </dgm:presLayoutVars>
      </dgm:prSet>
      <dgm:spPr/>
    </dgm:pt>
    <dgm:pt modelId="{DD626596-5344-8C49-BAEF-75B22CD6E10E}" type="pres">
      <dgm:prSet presAssocID="{67417728-B8CA-453A-B9A6-411B8C0BF741}" presName="spacer" presStyleCnt="0"/>
      <dgm:spPr/>
    </dgm:pt>
    <dgm:pt modelId="{25F1B27A-C971-224D-941A-DC6FBE209835}" type="pres">
      <dgm:prSet presAssocID="{0995FE14-B919-4017-8E9D-B2D21B7FBDC4}" presName="parentText" presStyleLbl="node1" presStyleIdx="1" presStyleCnt="4">
        <dgm:presLayoutVars>
          <dgm:chMax val="0"/>
          <dgm:bulletEnabled val="1"/>
        </dgm:presLayoutVars>
      </dgm:prSet>
      <dgm:spPr/>
    </dgm:pt>
    <dgm:pt modelId="{785EC457-D793-E34D-99E1-D7D4B1C22BA0}" type="pres">
      <dgm:prSet presAssocID="{51D2412D-2E26-4A5A-898D-96564D659655}" presName="spacer" presStyleCnt="0"/>
      <dgm:spPr/>
    </dgm:pt>
    <dgm:pt modelId="{C624EFC9-A798-8B4D-9831-4F61C26E6B30}" type="pres">
      <dgm:prSet presAssocID="{FCB29358-0151-0244-8612-8D0B342916B0}" presName="parentText" presStyleLbl="node1" presStyleIdx="2" presStyleCnt="4">
        <dgm:presLayoutVars>
          <dgm:chMax val="0"/>
          <dgm:bulletEnabled val="1"/>
        </dgm:presLayoutVars>
      </dgm:prSet>
      <dgm:spPr/>
    </dgm:pt>
    <dgm:pt modelId="{A0D3104D-354A-F84C-8917-FDFD9436E898}" type="pres">
      <dgm:prSet presAssocID="{0812361B-51A4-DD42-BD0B-9440CC7AC4D8}" presName="spacer" presStyleCnt="0"/>
      <dgm:spPr/>
    </dgm:pt>
    <dgm:pt modelId="{35539ADE-A93C-2E49-9B73-CC00460044B2}" type="pres">
      <dgm:prSet presAssocID="{682F6B54-3269-44F0-8641-9186F184E65E}" presName="parentText" presStyleLbl="node1" presStyleIdx="3" presStyleCnt="4">
        <dgm:presLayoutVars>
          <dgm:chMax val="0"/>
          <dgm:bulletEnabled val="1"/>
        </dgm:presLayoutVars>
      </dgm:prSet>
      <dgm:spPr/>
    </dgm:pt>
  </dgm:ptLst>
  <dgm:cxnLst>
    <dgm:cxn modelId="{FB864013-AA8B-4A6C-8E85-49C438FC82B3}" srcId="{013FD363-EFE4-4BD4-BC4F-0598AADDDE7B}" destId="{0995FE14-B919-4017-8E9D-B2D21B7FBDC4}" srcOrd="1" destOrd="0" parTransId="{0A575D1A-3C60-4184-912B-056B6B7921F1}" sibTransId="{51D2412D-2E26-4A5A-898D-96564D659655}"/>
    <dgm:cxn modelId="{1D02E357-457A-224C-B646-C6505965EFED}" type="presOf" srcId="{FCB29358-0151-0244-8612-8D0B342916B0}" destId="{C624EFC9-A798-8B4D-9831-4F61C26E6B30}" srcOrd="0" destOrd="0" presId="urn:microsoft.com/office/officeart/2005/8/layout/vList2"/>
    <dgm:cxn modelId="{FBAE755A-FBED-4178-ABBB-1F919398AF26}" srcId="{013FD363-EFE4-4BD4-BC4F-0598AADDDE7B}" destId="{682F6B54-3269-44F0-8641-9186F184E65E}" srcOrd="3" destOrd="0" parTransId="{9BEBE07D-9F72-4A19-BBB8-428E1585EA82}" sibTransId="{7A8E1B11-D9D8-4F42-A8E9-6DC1792252C6}"/>
    <dgm:cxn modelId="{833938A6-871B-684B-80AA-A796351048B6}" srcId="{013FD363-EFE4-4BD4-BC4F-0598AADDDE7B}" destId="{FCB29358-0151-0244-8612-8D0B342916B0}" srcOrd="2" destOrd="0" parTransId="{F72C99BA-CDFD-F24D-A428-FE36E55AFECA}" sibTransId="{0812361B-51A4-DD42-BD0B-9440CC7AC4D8}"/>
    <dgm:cxn modelId="{FFBF7FB2-6E80-3045-8141-709BAB2E39DE}" type="presOf" srcId="{682F6B54-3269-44F0-8641-9186F184E65E}" destId="{35539ADE-A93C-2E49-9B73-CC00460044B2}" srcOrd="0" destOrd="0" presId="urn:microsoft.com/office/officeart/2005/8/layout/vList2"/>
    <dgm:cxn modelId="{AD64C2C2-7C42-A541-AA44-9A373B142E8B}" type="presOf" srcId="{080BABD6-685F-48D7-8FD5-884FF3B9BB34}" destId="{9DE81639-86A5-6346-8B69-61C19CAD1F26}" srcOrd="0" destOrd="0" presId="urn:microsoft.com/office/officeart/2005/8/layout/vList2"/>
    <dgm:cxn modelId="{9C23E5E9-03FD-2A43-99BC-24C1873A1947}" type="presOf" srcId="{013FD363-EFE4-4BD4-BC4F-0598AADDDE7B}" destId="{B023CDB3-78F8-FD4F-843A-5CE19112ABFD}" srcOrd="0" destOrd="0" presId="urn:microsoft.com/office/officeart/2005/8/layout/vList2"/>
    <dgm:cxn modelId="{9DB541F4-1F6C-4CE2-9F5A-AB6FBAD9FAA3}" srcId="{013FD363-EFE4-4BD4-BC4F-0598AADDDE7B}" destId="{080BABD6-685F-48D7-8FD5-884FF3B9BB34}" srcOrd="0" destOrd="0" parTransId="{D9A58BA4-F44A-4CD3-89BE-5A8FC72DD966}" sibTransId="{67417728-B8CA-453A-B9A6-411B8C0BF741}"/>
    <dgm:cxn modelId="{CA8392FD-FB31-C848-BE6C-8AB8D918464A}" type="presOf" srcId="{0995FE14-B919-4017-8E9D-B2D21B7FBDC4}" destId="{25F1B27A-C971-224D-941A-DC6FBE209835}" srcOrd="0" destOrd="0" presId="urn:microsoft.com/office/officeart/2005/8/layout/vList2"/>
    <dgm:cxn modelId="{74AB1851-F2AB-A143-B13A-DBFBB30CA830}" type="presParOf" srcId="{B023CDB3-78F8-FD4F-843A-5CE19112ABFD}" destId="{9DE81639-86A5-6346-8B69-61C19CAD1F26}" srcOrd="0" destOrd="0" presId="urn:microsoft.com/office/officeart/2005/8/layout/vList2"/>
    <dgm:cxn modelId="{DAACDC81-B55D-A443-AF16-FDECCAAA7A56}" type="presParOf" srcId="{B023CDB3-78F8-FD4F-843A-5CE19112ABFD}" destId="{DD626596-5344-8C49-BAEF-75B22CD6E10E}" srcOrd="1" destOrd="0" presId="urn:microsoft.com/office/officeart/2005/8/layout/vList2"/>
    <dgm:cxn modelId="{7F69F7C2-355A-7248-A9C9-2AB949560BE8}" type="presParOf" srcId="{B023CDB3-78F8-FD4F-843A-5CE19112ABFD}" destId="{25F1B27A-C971-224D-941A-DC6FBE209835}" srcOrd="2" destOrd="0" presId="urn:microsoft.com/office/officeart/2005/8/layout/vList2"/>
    <dgm:cxn modelId="{F223A54F-62E6-2343-A296-33E70CEE89A4}" type="presParOf" srcId="{B023CDB3-78F8-FD4F-843A-5CE19112ABFD}" destId="{785EC457-D793-E34D-99E1-D7D4B1C22BA0}" srcOrd="3" destOrd="0" presId="urn:microsoft.com/office/officeart/2005/8/layout/vList2"/>
    <dgm:cxn modelId="{401CA83A-9EAF-4743-B6AC-6BBC4D57A9B5}" type="presParOf" srcId="{B023CDB3-78F8-FD4F-843A-5CE19112ABFD}" destId="{C624EFC9-A798-8B4D-9831-4F61C26E6B30}" srcOrd="4" destOrd="0" presId="urn:microsoft.com/office/officeart/2005/8/layout/vList2"/>
    <dgm:cxn modelId="{07FDDA98-CE31-844E-83BB-8237C309D15C}" type="presParOf" srcId="{B023CDB3-78F8-FD4F-843A-5CE19112ABFD}" destId="{A0D3104D-354A-F84C-8917-FDFD9436E898}" srcOrd="5" destOrd="0" presId="urn:microsoft.com/office/officeart/2005/8/layout/vList2"/>
    <dgm:cxn modelId="{F29DA560-1800-1F40-AD04-DF7EFF976566}" type="presParOf" srcId="{B023CDB3-78F8-FD4F-843A-5CE19112ABFD}" destId="{35539ADE-A93C-2E49-9B73-CC00460044B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B5C0D9-A0A4-4F48-B0C4-625B656F0357}" type="doc">
      <dgm:prSet loTypeId="urn:microsoft.com/office/officeart/2018/2/layout/IconVerticalSolidList" loCatId="icon" qsTypeId="urn:microsoft.com/office/officeart/2005/8/quickstyle/simple4" qsCatId="simple" csTypeId="urn:microsoft.com/office/officeart/2018/5/colors/Iconchunking_neutralicontext_colorful1" csCatId="colorful" phldr="1"/>
      <dgm:spPr/>
      <dgm:t>
        <a:bodyPr/>
        <a:lstStyle/>
        <a:p>
          <a:endParaRPr lang="en-US"/>
        </a:p>
      </dgm:t>
    </dgm:pt>
    <dgm:pt modelId="{70DBE80F-B499-4F56-A85F-DCB3B3F675BB}">
      <dgm:prSet custT="1"/>
      <dgm:spPr/>
      <dgm:t>
        <a:bodyPr/>
        <a:lstStyle/>
        <a:p>
          <a:r>
            <a:rPr lang="en-US" sz="3600" dirty="0"/>
            <a:t>Conduct Salary Audits</a:t>
          </a:r>
        </a:p>
      </dgm:t>
    </dgm:pt>
    <dgm:pt modelId="{DE4F5D5F-8CF9-4CBC-8D1F-7AC4C8820E63}" type="parTrans" cxnId="{E504786D-8A6A-4623-9D28-CB2F57DF17BC}">
      <dgm:prSet/>
      <dgm:spPr/>
      <dgm:t>
        <a:bodyPr/>
        <a:lstStyle/>
        <a:p>
          <a:endParaRPr lang="en-US"/>
        </a:p>
      </dgm:t>
    </dgm:pt>
    <dgm:pt modelId="{42BF7986-9C84-4E3C-A40B-1B1A6E101FE5}" type="sibTrans" cxnId="{E504786D-8A6A-4623-9D28-CB2F57DF17BC}">
      <dgm:prSet/>
      <dgm:spPr/>
      <dgm:t>
        <a:bodyPr/>
        <a:lstStyle/>
        <a:p>
          <a:endParaRPr lang="en-US"/>
        </a:p>
      </dgm:t>
    </dgm:pt>
    <dgm:pt modelId="{B2352F6E-0B6B-44F7-8DC5-0D5DF2442FB3}">
      <dgm:prSet custT="1"/>
      <dgm:spPr/>
      <dgm:t>
        <a:bodyPr/>
        <a:lstStyle/>
        <a:p>
          <a:r>
            <a:rPr lang="en-US" sz="3600" dirty="0"/>
            <a:t>Publish Compensation Charts</a:t>
          </a:r>
        </a:p>
      </dgm:t>
    </dgm:pt>
    <dgm:pt modelId="{A5A13651-8E60-4FF3-8FB4-AF26B703270A}" type="parTrans" cxnId="{FB08907A-F794-4CAF-9BB8-135C18BB95CF}">
      <dgm:prSet/>
      <dgm:spPr/>
      <dgm:t>
        <a:bodyPr/>
        <a:lstStyle/>
        <a:p>
          <a:endParaRPr lang="en-US"/>
        </a:p>
      </dgm:t>
    </dgm:pt>
    <dgm:pt modelId="{5F40D260-87C6-4382-A42E-49D19B652879}" type="sibTrans" cxnId="{FB08907A-F794-4CAF-9BB8-135C18BB95CF}">
      <dgm:prSet/>
      <dgm:spPr/>
      <dgm:t>
        <a:bodyPr/>
        <a:lstStyle/>
        <a:p>
          <a:endParaRPr lang="en-US"/>
        </a:p>
      </dgm:t>
    </dgm:pt>
    <dgm:pt modelId="{F666B16E-990F-4890-8B7B-E490AB981023}">
      <dgm:prSet custT="1"/>
      <dgm:spPr/>
      <dgm:t>
        <a:bodyPr/>
        <a:lstStyle/>
        <a:p>
          <a:r>
            <a:rPr lang="en-US" sz="3600" dirty="0"/>
            <a:t>Provide HR Training</a:t>
          </a:r>
        </a:p>
      </dgm:t>
    </dgm:pt>
    <dgm:pt modelId="{8EB5DC13-550A-4FF0-9C03-5D82E1AD0F43}" type="parTrans" cxnId="{CE506BCB-AF7A-4922-A00D-A828AF404FD4}">
      <dgm:prSet/>
      <dgm:spPr/>
      <dgm:t>
        <a:bodyPr/>
        <a:lstStyle/>
        <a:p>
          <a:endParaRPr lang="en-US"/>
        </a:p>
      </dgm:t>
    </dgm:pt>
    <dgm:pt modelId="{9DE5A4AB-4E70-4841-AEE6-978B06B0D4D6}" type="sibTrans" cxnId="{CE506BCB-AF7A-4922-A00D-A828AF404FD4}">
      <dgm:prSet/>
      <dgm:spPr/>
      <dgm:t>
        <a:bodyPr/>
        <a:lstStyle/>
        <a:p>
          <a:endParaRPr lang="en-US"/>
        </a:p>
      </dgm:t>
    </dgm:pt>
    <dgm:pt modelId="{CA639BA7-9C98-426E-9A9F-E478D1305C50}">
      <dgm:prSet/>
      <dgm:spPr/>
      <dgm:t>
        <a:bodyPr/>
        <a:lstStyle/>
        <a:p>
          <a:r>
            <a:rPr lang="en-US" dirty="0"/>
            <a:t>“Pay equity is no longer a defensive conversation, but a badge of honor critical to attracting &amp; retaining top talent.” </a:t>
          </a:r>
        </a:p>
      </dgm:t>
    </dgm:pt>
    <dgm:pt modelId="{B904C911-3010-48F0-9A11-2CF7FE5F017E}" type="parTrans" cxnId="{185EAAE0-8449-4DEE-BEFB-6606C7D57353}">
      <dgm:prSet/>
      <dgm:spPr/>
      <dgm:t>
        <a:bodyPr/>
        <a:lstStyle/>
        <a:p>
          <a:endParaRPr lang="en-US"/>
        </a:p>
      </dgm:t>
    </dgm:pt>
    <dgm:pt modelId="{65DE8F64-B95F-4C09-B0CB-D8F9CE4F870D}" type="sibTrans" cxnId="{185EAAE0-8449-4DEE-BEFB-6606C7D57353}">
      <dgm:prSet/>
      <dgm:spPr/>
      <dgm:t>
        <a:bodyPr/>
        <a:lstStyle/>
        <a:p>
          <a:endParaRPr lang="en-US"/>
        </a:p>
      </dgm:t>
    </dgm:pt>
    <dgm:pt modelId="{59BC9451-7C4B-4738-8F13-7D12D9574FD7}" type="pres">
      <dgm:prSet presAssocID="{4FB5C0D9-A0A4-4F48-B0C4-625B656F0357}" presName="root" presStyleCnt="0">
        <dgm:presLayoutVars>
          <dgm:dir/>
          <dgm:resizeHandles val="exact"/>
        </dgm:presLayoutVars>
      </dgm:prSet>
      <dgm:spPr/>
    </dgm:pt>
    <dgm:pt modelId="{D375D962-756F-4A46-808C-2079BF282CA4}" type="pres">
      <dgm:prSet presAssocID="{70DBE80F-B499-4F56-A85F-DCB3B3F675BB}" presName="compNode" presStyleCnt="0"/>
      <dgm:spPr/>
    </dgm:pt>
    <dgm:pt modelId="{D2C5BD0E-1095-4ECF-A482-5DE213B122C7}" type="pres">
      <dgm:prSet presAssocID="{70DBE80F-B499-4F56-A85F-DCB3B3F675BB}" presName="bgRect" presStyleLbl="bgShp" presStyleIdx="0" presStyleCnt="4"/>
      <dgm:spPr/>
    </dgm:pt>
    <dgm:pt modelId="{F3D15B6A-5EB5-422B-897B-D09DD31A267E}" type="pres">
      <dgm:prSet presAssocID="{70DBE80F-B499-4F56-A85F-DCB3B3F675B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12A1AA30-1FBB-416E-9AAE-473196D2FAA5}" type="pres">
      <dgm:prSet presAssocID="{70DBE80F-B499-4F56-A85F-DCB3B3F675BB}" presName="spaceRect" presStyleCnt="0"/>
      <dgm:spPr/>
    </dgm:pt>
    <dgm:pt modelId="{EC27369A-946B-4441-A688-22643B59684C}" type="pres">
      <dgm:prSet presAssocID="{70DBE80F-B499-4F56-A85F-DCB3B3F675BB}" presName="parTx" presStyleLbl="revTx" presStyleIdx="0" presStyleCnt="4">
        <dgm:presLayoutVars>
          <dgm:chMax val="0"/>
          <dgm:chPref val="0"/>
        </dgm:presLayoutVars>
      </dgm:prSet>
      <dgm:spPr/>
    </dgm:pt>
    <dgm:pt modelId="{268BF960-3C1E-4C7E-AB47-E7800CF76938}" type="pres">
      <dgm:prSet presAssocID="{42BF7986-9C84-4E3C-A40B-1B1A6E101FE5}" presName="sibTrans" presStyleCnt="0"/>
      <dgm:spPr/>
    </dgm:pt>
    <dgm:pt modelId="{FDCDF727-1E17-47B2-9151-172508236CE9}" type="pres">
      <dgm:prSet presAssocID="{B2352F6E-0B6B-44F7-8DC5-0D5DF2442FB3}" presName="compNode" presStyleCnt="0"/>
      <dgm:spPr/>
    </dgm:pt>
    <dgm:pt modelId="{0EC82B8D-B0A7-4FFB-8187-559BC2FFB985}" type="pres">
      <dgm:prSet presAssocID="{B2352F6E-0B6B-44F7-8DC5-0D5DF2442FB3}" presName="bgRect" presStyleLbl="bgShp" presStyleIdx="1" presStyleCnt="4"/>
      <dgm:spPr/>
    </dgm:pt>
    <dgm:pt modelId="{CF9A5859-0C8E-449E-867B-76A887299D12}" type="pres">
      <dgm:prSet presAssocID="{B2352F6E-0B6B-44F7-8DC5-0D5DF2442FB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arth Globe Americas"/>
        </a:ext>
      </dgm:extLst>
    </dgm:pt>
    <dgm:pt modelId="{B239411E-73CC-4DFA-97FA-3EA2AE0919D3}" type="pres">
      <dgm:prSet presAssocID="{B2352F6E-0B6B-44F7-8DC5-0D5DF2442FB3}" presName="spaceRect" presStyleCnt="0"/>
      <dgm:spPr/>
    </dgm:pt>
    <dgm:pt modelId="{E60AFD7A-BCAD-4E68-AAE1-4F3E59EF154C}" type="pres">
      <dgm:prSet presAssocID="{B2352F6E-0B6B-44F7-8DC5-0D5DF2442FB3}" presName="parTx" presStyleLbl="revTx" presStyleIdx="1" presStyleCnt="4">
        <dgm:presLayoutVars>
          <dgm:chMax val="0"/>
          <dgm:chPref val="0"/>
        </dgm:presLayoutVars>
      </dgm:prSet>
      <dgm:spPr/>
    </dgm:pt>
    <dgm:pt modelId="{1D593E9C-150B-483F-9CCF-CF8CD445EE9A}" type="pres">
      <dgm:prSet presAssocID="{5F40D260-87C6-4382-A42E-49D19B652879}" presName="sibTrans" presStyleCnt="0"/>
      <dgm:spPr/>
    </dgm:pt>
    <dgm:pt modelId="{EDF28695-BC79-4CD5-8C8C-5BE3FC73EE66}" type="pres">
      <dgm:prSet presAssocID="{F666B16E-990F-4890-8B7B-E490AB981023}" presName="compNode" presStyleCnt="0"/>
      <dgm:spPr/>
    </dgm:pt>
    <dgm:pt modelId="{29D27D47-83CC-4603-9843-900D932A775B}" type="pres">
      <dgm:prSet presAssocID="{F666B16E-990F-4890-8B7B-E490AB981023}" presName="bgRect" presStyleLbl="bgShp" presStyleIdx="2" presStyleCnt="4"/>
      <dgm:spPr/>
    </dgm:pt>
    <dgm:pt modelId="{58287E4E-2BB9-409F-8A01-EFF64F35E383}" type="pres">
      <dgm:prSet presAssocID="{F666B16E-990F-4890-8B7B-E490AB98102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4C9048B9-B095-4250-B746-20A1202A3A5B}" type="pres">
      <dgm:prSet presAssocID="{F666B16E-990F-4890-8B7B-E490AB981023}" presName="spaceRect" presStyleCnt="0"/>
      <dgm:spPr/>
    </dgm:pt>
    <dgm:pt modelId="{73B9AA75-E58A-413A-A471-C3C226E624F0}" type="pres">
      <dgm:prSet presAssocID="{F666B16E-990F-4890-8B7B-E490AB981023}" presName="parTx" presStyleLbl="revTx" presStyleIdx="2" presStyleCnt="4">
        <dgm:presLayoutVars>
          <dgm:chMax val="0"/>
          <dgm:chPref val="0"/>
        </dgm:presLayoutVars>
      </dgm:prSet>
      <dgm:spPr/>
    </dgm:pt>
    <dgm:pt modelId="{607BDEBA-F823-4CBD-9E1F-92465A96B4A0}" type="pres">
      <dgm:prSet presAssocID="{9DE5A4AB-4E70-4841-AEE6-978B06B0D4D6}" presName="sibTrans" presStyleCnt="0"/>
      <dgm:spPr/>
    </dgm:pt>
    <dgm:pt modelId="{CED7111C-2668-40E7-B5A8-F901235F40A6}" type="pres">
      <dgm:prSet presAssocID="{CA639BA7-9C98-426E-9A9F-E478D1305C50}" presName="compNode" presStyleCnt="0"/>
      <dgm:spPr/>
    </dgm:pt>
    <dgm:pt modelId="{579D5069-2986-4F80-AC5C-E5816F79B503}" type="pres">
      <dgm:prSet presAssocID="{CA639BA7-9C98-426E-9A9F-E478D1305C50}" presName="bgRect" presStyleLbl="bgShp" presStyleIdx="3" presStyleCnt="4"/>
      <dgm:spPr/>
    </dgm:pt>
    <dgm:pt modelId="{BB029A41-DCCE-493F-BD35-5448690CC4C9}" type="pres">
      <dgm:prSet presAssocID="{CA639BA7-9C98-426E-9A9F-E478D1305C5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ey"/>
        </a:ext>
      </dgm:extLst>
    </dgm:pt>
    <dgm:pt modelId="{4DA12418-44DC-4668-881B-9C74690BA8BA}" type="pres">
      <dgm:prSet presAssocID="{CA639BA7-9C98-426E-9A9F-E478D1305C50}" presName="spaceRect" presStyleCnt="0"/>
      <dgm:spPr/>
    </dgm:pt>
    <dgm:pt modelId="{9597F3FC-C632-44D6-A3C6-00BFC856A507}" type="pres">
      <dgm:prSet presAssocID="{CA639BA7-9C98-426E-9A9F-E478D1305C50}" presName="parTx" presStyleLbl="revTx" presStyleIdx="3" presStyleCnt="4">
        <dgm:presLayoutVars>
          <dgm:chMax val="0"/>
          <dgm:chPref val="0"/>
        </dgm:presLayoutVars>
      </dgm:prSet>
      <dgm:spPr/>
    </dgm:pt>
  </dgm:ptLst>
  <dgm:cxnLst>
    <dgm:cxn modelId="{62030A06-C231-4504-9976-1108535C9A1B}" type="presOf" srcId="{F666B16E-990F-4890-8B7B-E490AB981023}" destId="{73B9AA75-E58A-413A-A471-C3C226E624F0}" srcOrd="0" destOrd="0" presId="urn:microsoft.com/office/officeart/2018/2/layout/IconVerticalSolidList"/>
    <dgm:cxn modelId="{6209130B-9ABA-46D9-9E03-15C1E9A66ED1}" type="presOf" srcId="{CA639BA7-9C98-426E-9A9F-E478D1305C50}" destId="{9597F3FC-C632-44D6-A3C6-00BFC856A507}" srcOrd="0" destOrd="0" presId="urn:microsoft.com/office/officeart/2018/2/layout/IconVerticalSolidList"/>
    <dgm:cxn modelId="{25F46153-5165-4BD9-81D1-CCBB482DA2C8}" type="presOf" srcId="{4FB5C0D9-A0A4-4F48-B0C4-625B656F0357}" destId="{59BC9451-7C4B-4738-8F13-7D12D9574FD7}" srcOrd="0" destOrd="0" presId="urn:microsoft.com/office/officeart/2018/2/layout/IconVerticalSolidList"/>
    <dgm:cxn modelId="{E504786D-8A6A-4623-9D28-CB2F57DF17BC}" srcId="{4FB5C0D9-A0A4-4F48-B0C4-625B656F0357}" destId="{70DBE80F-B499-4F56-A85F-DCB3B3F675BB}" srcOrd="0" destOrd="0" parTransId="{DE4F5D5F-8CF9-4CBC-8D1F-7AC4C8820E63}" sibTransId="{42BF7986-9C84-4E3C-A40B-1B1A6E101FE5}"/>
    <dgm:cxn modelId="{FB08907A-F794-4CAF-9BB8-135C18BB95CF}" srcId="{4FB5C0D9-A0A4-4F48-B0C4-625B656F0357}" destId="{B2352F6E-0B6B-44F7-8DC5-0D5DF2442FB3}" srcOrd="1" destOrd="0" parTransId="{A5A13651-8E60-4FF3-8FB4-AF26B703270A}" sibTransId="{5F40D260-87C6-4382-A42E-49D19B652879}"/>
    <dgm:cxn modelId="{6886418C-E424-495E-B7B6-B09DC56418CC}" type="presOf" srcId="{70DBE80F-B499-4F56-A85F-DCB3B3F675BB}" destId="{EC27369A-946B-4441-A688-22643B59684C}" srcOrd="0" destOrd="0" presId="urn:microsoft.com/office/officeart/2018/2/layout/IconVerticalSolidList"/>
    <dgm:cxn modelId="{CE506BCB-AF7A-4922-A00D-A828AF404FD4}" srcId="{4FB5C0D9-A0A4-4F48-B0C4-625B656F0357}" destId="{F666B16E-990F-4890-8B7B-E490AB981023}" srcOrd="2" destOrd="0" parTransId="{8EB5DC13-550A-4FF0-9C03-5D82E1AD0F43}" sibTransId="{9DE5A4AB-4E70-4841-AEE6-978B06B0D4D6}"/>
    <dgm:cxn modelId="{185EAAE0-8449-4DEE-BEFB-6606C7D57353}" srcId="{4FB5C0D9-A0A4-4F48-B0C4-625B656F0357}" destId="{CA639BA7-9C98-426E-9A9F-E478D1305C50}" srcOrd="3" destOrd="0" parTransId="{B904C911-3010-48F0-9A11-2CF7FE5F017E}" sibTransId="{65DE8F64-B95F-4C09-B0CB-D8F9CE4F870D}"/>
    <dgm:cxn modelId="{400DEDE7-1109-40DF-8D6A-9294E49EAEC0}" type="presOf" srcId="{B2352F6E-0B6B-44F7-8DC5-0D5DF2442FB3}" destId="{E60AFD7A-BCAD-4E68-AAE1-4F3E59EF154C}" srcOrd="0" destOrd="0" presId="urn:microsoft.com/office/officeart/2018/2/layout/IconVerticalSolidList"/>
    <dgm:cxn modelId="{7B9AA08E-35A6-4823-AFD4-0CBC3FE3B676}" type="presParOf" srcId="{59BC9451-7C4B-4738-8F13-7D12D9574FD7}" destId="{D375D962-756F-4A46-808C-2079BF282CA4}" srcOrd="0" destOrd="0" presId="urn:microsoft.com/office/officeart/2018/2/layout/IconVerticalSolidList"/>
    <dgm:cxn modelId="{5159B022-FF7A-49DC-BAE3-73957D92A36A}" type="presParOf" srcId="{D375D962-756F-4A46-808C-2079BF282CA4}" destId="{D2C5BD0E-1095-4ECF-A482-5DE213B122C7}" srcOrd="0" destOrd="0" presId="urn:microsoft.com/office/officeart/2018/2/layout/IconVerticalSolidList"/>
    <dgm:cxn modelId="{3EEF880C-1525-45FA-8AA2-52A14E9C18B1}" type="presParOf" srcId="{D375D962-756F-4A46-808C-2079BF282CA4}" destId="{F3D15B6A-5EB5-422B-897B-D09DD31A267E}" srcOrd="1" destOrd="0" presId="urn:microsoft.com/office/officeart/2018/2/layout/IconVerticalSolidList"/>
    <dgm:cxn modelId="{C4EDC937-6F9C-4E0B-97D4-90E701FE9B29}" type="presParOf" srcId="{D375D962-756F-4A46-808C-2079BF282CA4}" destId="{12A1AA30-1FBB-416E-9AAE-473196D2FAA5}" srcOrd="2" destOrd="0" presId="urn:microsoft.com/office/officeart/2018/2/layout/IconVerticalSolidList"/>
    <dgm:cxn modelId="{258E72F3-EA10-4C56-B21D-0EF6AE9D2FA4}" type="presParOf" srcId="{D375D962-756F-4A46-808C-2079BF282CA4}" destId="{EC27369A-946B-4441-A688-22643B59684C}" srcOrd="3" destOrd="0" presId="urn:microsoft.com/office/officeart/2018/2/layout/IconVerticalSolidList"/>
    <dgm:cxn modelId="{D0D2B724-AD88-464F-8E4F-491637429476}" type="presParOf" srcId="{59BC9451-7C4B-4738-8F13-7D12D9574FD7}" destId="{268BF960-3C1E-4C7E-AB47-E7800CF76938}" srcOrd="1" destOrd="0" presId="urn:microsoft.com/office/officeart/2018/2/layout/IconVerticalSolidList"/>
    <dgm:cxn modelId="{850F32C2-9CB9-4D3E-8CA9-4D1B293F63E3}" type="presParOf" srcId="{59BC9451-7C4B-4738-8F13-7D12D9574FD7}" destId="{FDCDF727-1E17-47B2-9151-172508236CE9}" srcOrd="2" destOrd="0" presId="urn:microsoft.com/office/officeart/2018/2/layout/IconVerticalSolidList"/>
    <dgm:cxn modelId="{50D155B4-D6C3-4E3A-808B-F0566C15AA33}" type="presParOf" srcId="{FDCDF727-1E17-47B2-9151-172508236CE9}" destId="{0EC82B8D-B0A7-4FFB-8187-559BC2FFB985}" srcOrd="0" destOrd="0" presId="urn:microsoft.com/office/officeart/2018/2/layout/IconVerticalSolidList"/>
    <dgm:cxn modelId="{550D052E-1475-41C3-B301-B85DF221B097}" type="presParOf" srcId="{FDCDF727-1E17-47B2-9151-172508236CE9}" destId="{CF9A5859-0C8E-449E-867B-76A887299D12}" srcOrd="1" destOrd="0" presId="urn:microsoft.com/office/officeart/2018/2/layout/IconVerticalSolidList"/>
    <dgm:cxn modelId="{AC1AFF8F-B129-477B-952C-002D8680C3AE}" type="presParOf" srcId="{FDCDF727-1E17-47B2-9151-172508236CE9}" destId="{B239411E-73CC-4DFA-97FA-3EA2AE0919D3}" srcOrd="2" destOrd="0" presId="urn:microsoft.com/office/officeart/2018/2/layout/IconVerticalSolidList"/>
    <dgm:cxn modelId="{F522CF69-CFB0-4C18-B3DF-D915621B78C2}" type="presParOf" srcId="{FDCDF727-1E17-47B2-9151-172508236CE9}" destId="{E60AFD7A-BCAD-4E68-AAE1-4F3E59EF154C}" srcOrd="3" destOrd="0" presId="urn:microsoft.com/office/officeart/2018/2/layout/IconVerticalSolidList"/>
    <dgm:cxn modelId="{49D63F88-8A74-4E97-970F-0ACD37F6DB58}" type="presParOf" srcId="{59BC9451-7C4B-4738-8F13-7D12D9574FD7}" destId="{1D593E9C-150B-483F-9CCF-CF8CD445EE9A}" srcOrd="3" destOrd="0" presId="urn:microsoft.com/office/officeart/2018/2/layout/IconVerticalSolidList"/>
    <dgm:cxn modelId="{B586765B-AE62-4F4E-9B18-29BFAD2DB15A}" type="presParOf" srcId="{59BC9451-7C4B-4738-8F13-7D12D9574FD7}" destId="{EDF28695-BC79-4CD5-8C8C-5BE3FC73EE66}" srcOrd="4" destOrd="0" presId="urn:microsoft.com/office/officeart/2018/2/layout/IconVerticalSolidList"/>
    <dgm:cxn modelId="{F296BF02-536A-49DA-9F19-FFA78DEEDF8E}" type="presParOf" srcId="{EDF28695-BC79-4CD5-8C8C-5BE3FC73EE66}" destId="{29D27D47-83CC-4603-9843-900D932A775B}" srcOrd="0" destOrd="0" presId="urn:microsoft.com/office/officeart/2018/2/layout/IconVerticalSolidList"/>
    <dgm:cxn modelId="{2CC68B9A-9255-4143-AF67-6043457C1FDF}" type="presParOf" srcId="{EDF28695-BC79-4CD5-8C8C-5BE3FC73EE66}" destId="{58287E4E-2BB9-409F-8A01-EFF64F35E383}" srcOrd="1" destOrd="0" presId="urn:microsoft.com/office/officeart/2018/2/layout/IconVerticalSolidList"/>
    <dgm:cxn modelId="{A71459C1-4B39-4FFA-AA5F-901B850F36DA}" type="presParOf" srcId="{EDF28695-BC79-4CD5-8C8C-5BE3FC73EE66}" destId="{4C9048B9-B095-4250-B746-20A1202A3A5B}" srcOrd="2" destOrd="0" presId="urn:microsoft.com/office/officeart/2018/2/layout/IconVerticalSolidList"/>
    <dgm:cxn modelId="{CDEE0F07-76DC-427C-9DB5-CF610FE99177}" type="presParOf" srcId="{EDF28695-BC79-4CD5-8C8C-5BE3FC73EE66}" destId="{73B9AA75-E58A-413A-A471-C3C226E624F0}" srcOrd="3" destOrd="0" presId="urn:microsoft.com/office/officeart/2018/2/layout/IconVerticalSolidList"/>
    <dgm:cxn modelId="{3F281CA5-473C-4382-83D5-849069E81DA6}" type="presParOf" srcId="{59BC9451-7C4B-4738-8F13-7D12D9574FD7}" destId="{607BDEBA-F823-4CBD-9E1F-92465A96B4A0}" srcOrd="5" destOrd="0" presId="urn:microsoft.com/office/officeart/2018/2/layout/IconVerticalSolidList"/>
    <dgm:cxn modelId="{89B36F66-27E4-48AF-8484-1A84D59F40BA}" type="presParOf" srcId="{59BC9451-7C4B-4738-8F13-7D12D9574FD7}" destId="{CED7111C-2668-40E7-B5A8-F901235F40A6}" srcOrd="6" destOrd="0" presId="urn:microsoft.com/office/officeart/2018/2/layout/IconVerticalSolidList"/>
    <dgm:cxn modelId="{C62330F4-628B-4222-9943-60A08528E48C}" type="presParOf" srcId="{CED7111C-2668-40E7-B5A8-F901235F40A6}" destId="{579D5069-2986-4F80-AC5C-E5816F79B503}" srcOrd="0" destOrd="0" presId="urn:microsoft.com/office/officeart/2018/2/layout/IconVerticalSolidList"/>
    <dgm:cxn modelId="{709D2C3D-E243-488E-A94F-33D77611B9E7}" type="presParOf" srcId="{CED7111C-2668-40E7-B5A8-F901235F40A6}" destId="{BB029A41-DCCE-493F-BD35-5448690CC4C9}" srcOrd="1" destOrd="0" presId="urn:microsoft.com/office/officeart/2018/2/layout/IconVerticalSolidList"/>
    <dgm:cxn modelId="{5D05A398-6331-4080-8B1D-83BBC9298BE8}" type="presParOf" srcId="{CED7111C-2668-40E7-B5A8-F901235F40A6}" destId="{4DA12418-44DC-4668-881B-9C74690BA8BA}" srcOrd="2" destOrd="0" presId="urn:microsoft.com/office/officeart/2018/2/layout/IconVerticalSolidList"/>
    <dgm:cxn modelId="{42975DDB-33B3-4CAE-B68B-44D6E9BA5DC2}" type="presParOf" srcId="{CED7111C-2668-40E7-B5A8-F901235F40A6}" destId="{9597F3FC-C632-44D6-A3C6-00BFC856A50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9F577F-2610-4BE3-8F1F-CB78CB0ACFB7}"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2A52323-0CB2-4C92-8940-CFE1FAEBF41E}">
      <dgm:prSet/>
      <dgm:spPr/>
      <dgm:t>
        <a:bodyPr/>
        <a:lstStyle/>
        <a:p>
          <a:r>
            <a:rPr lang="en-US" dirty="0"/>
            <a:t>Transparent compensation (HB84)</a:t>
          </a:r>
        </a:p>
      </dgm:t>
    </dgm:pt>
    <dgm:pt modelId="{4E76BF07-85E6-460C-A3DA-2543226B119D}" type="parTrans" cxnId="{0B76639A-55C2-4A03-8F83-66C16185E261}">
      <dgm:prSet/>
      <dgm:spPr/>
      <dgm:t>
        <a:bodyPr/>
        <a:lstStyle/>
        <a:p>
          <a:endParaRPr lang="en-US"/>
        </a:p>
      </dgm:t>
    </dgm:pt>
    <dgm:pt modelId="{19E63931-0532-4F0E-A924-C63D453D73C4}" type="sibTrans" cxnId="{0B76639A-55C2-4A03-8F83-66C16185E261}">
      <dgm:prSet/>
      <dgm:spPr/>
      <dgm:t>
        <a:bodyPr/>
        <a:lstStyle/>
        <a:p>
          <a:endParaRPr lang="en-US"/>
        </a:p>
      </dgm:t>
    </dgm:pt>
    <dgm:pt modelId="{53292418-D758-4AE5-845C-96805B4F7CF4}">
      <dgm:prSet/>
      <dgm:spPr/>
      <dgm:t>
        <a:bodyPr/>
        <a:lstStyle/>
        <a:p>
          <a:r>
            <a:rPr lang="en-US" dirty="0"/>
            <a:t>Raise minimum wage (HB273)</a:t>
          </a:r>
        </a:p>
      </dgm:t>
    </dgm:pt>
    <dgm:pt modelId="{51FDAFB6-1951-4632-B974-51BB1C99E0DF}" type="parTrans" cxnId="{84FE3774-BBD7-4393-ACDE-574C49D2EEF7}">
      <dgm:prSet/>
      <dgm:spPr/>
      <dgm:t>
        <a:bodyPr/>
        <a:lstStyle/>
        <a:p>
          <a:endParaRPr lang="en-US"/>
        </a:p>
      </dgm:t>
    </dgm:pt>
    <dgm:pt modelId="{D911DB53-A2C0-41E5-ADE6-E5FBD6FC033B}" type="sibTrans" cxnId="{84FE3774-BBD7-4393-ACDE-574C49D2EEF7}">
      <dgm:prSet/>
      <dgm:spPr/>
      <dgm:t>
        <a:bodyPr/>
        <a:lstStyle/>
        <a:p>
          <a:endParaRPr lang="en-US"/>
        </a:p>
      </dgm:t>
    </dgm:pt>
    <dgm:pt modelId="{1CF6ACDD-C0C2-42B2-BFBA-C8ECA7304EE4}">
      <dgm:prSet/>
      <dgm:spPr/>
      <dgm:t>
        <a:bodyPr/>
        <a:lstStyle/>
        <a:p>
          <a:r>
            <a:rPr lang="en-US" dirty="0"/>
            <a:t>Require factors for wage differences</a:t>
          </a:r>
        </a:p>
      </dgm:t>
    </dgm:pt>
    <dgm:pt modelId="{9F3C42D5-E2C6-4A8D-910C-262B77739F80}" type="parTrans" cxnId="{693CDB13-C00C-42C2-ABA7-4E59A359E777}">
      <dgm:prSet/>
      <dgm:spPr/>
      <dgm:t>
        <a:bodyPr/>
        <a:lstStyle/>
        <a:p>
          <a:endParaRPr lang="en-US"/>
        </a:p>
      </dgm:t>
    </dgm:pt>
    <dgm:pt modelId="{335201C8-D271-48BF-89C6-1D8C4767DD68}" type="sibTrans" cxnId="{693CDB13-C00C-42C2-ABA7-4E59A359E777}">
      <dgm:prSet/>
      <dgm:spPr/>
      <dgm:t>
        <a:bodyPr/>
        <a:lstStyle/>
        <a:p>
          <a:endParaRPr lang="en-US"/>
        </a:p>
      </dgm:t>
    </dgm:pt>
    <dgm:pt modelId="{6E498586-D3AC-CD46-B1AE-B2731F34319E}">
      <dgm:prSet/>
      <dgm:spPr/>
      <dgm:t>
        <a:bodyPr/>
        <a:lstStyle/>
        <a:p>
          <a:r>
            <a:rPr lang="en-US" dirty="0"/>
            <a:t>Call for wage transparency (HB72)</a:t>
          </a:r>
        </a:p>
      </dgm:t>
    </dgm:pt>
    <dgm:pt modelId="{D93FDA6A-855E-124A-A385-75380713E0C4}" type="parTrans" cxnId="{1F672D25-0BC4-3944-AC85-C3470A5E731F}">
      <dgm:prSet/>
      <dgm:spPr/>
    </dgm:pt>
    <dgm:pt modelId="{75891EBB-7EC6-5946-A246-4340367462B9}" type="sibTrans" cxnId="{1F672D25-0BC4-3944-AC85-C3470A5E731F}">
      <dgm:prSet/>
      <dgm:spPr/>
    </dgm:pt>
    <dgm:pt modelId="{6E177D4E-E835-9447-8FCE-5F62F25B8072}">
      <dgm:prSet/>
      <dgm:spPr/>
      <dgm:t>
        <a:bodyPr/>
        <a:lstStyle/>
        <a:p>
          <a:r>
            <a:rPr lang="en-US" dirty="0"/>
            <a:t>Eliminate salary history (HB178)</a:t>
          </a:r>
        </a:p>
      </dgm:t>
    </dgm:pt>
    <dgm:pt modelId="{739FB163-EB27-4441-860F-C973BF0E1FFB}" type="parTrans" cxnId="{9658A761-DF25-6A49-A6C1-074E82BA25CD}">
      <dgm:prSet/>
      <dgm:spPr/>
    </dgm:pt>
    <dgm:pt modelId="{246875B1-E82F-CF40-9653-F61E7AC0837E}" type="sibTrans" cxnId="{9658A761-DF25-6A49-A6C1-074E82BA25CD}">
      <dgm:prSet/>
      <dgm:spPr/>
    </dgm:pt>
    <dgm:pt modelId="{ED5E97B8-C9E8-274C-B092-084219E8DF0C}" type="pres">
      <dgm:prSet presAssocID="{9E9F577F-2610-4BE3-8F1F-CB78CB0ACFB7}" presName="linear" presStyleCnt="0">
        <dgm:presLayoutVars>
          <dgm:animLvl val="lvl"/>
          <dgm:resizeHandles val="exact"/>
        </dgm:presLayoutVars>
      </dgm:prSet>
      <dgm:spPr/>
    </dgm:pt>
    <dgm:pt modelId="{42FAD12F-F406-C94B-8966-253F6E0730ED}" type="pres">
      <dgm:prSet presAssocID="{C2A52323-0CB2-4C92-8940-CFE1FAEBF41E}" presName="parentText" presStyleLbl="node1" presStyleIdx="0" presStyleCnt="5">
        <dgm:presLayoutVars>
          <dgm:chMax val="0"/>
          <dgm:bulletEnabled val="1"/>
        </dgm:presLayoutVars>
      </dgm:prSet>
      <dgm:spPr/>
    </dgm:pt>
    <dgm:pt modelId="{DB7E3ACA-1D47-D14D-9F26-0485E5C20EA5}" type="pres">
      <dgm:prSet presAssocID="{19E63931-0532-4F0E-A924-C63D453D73C4}" presName="spacer" presStyleCnt="0"/>
      <dgm:spPr/>
    </dgm:pt>
    <dgm:pt modelId="{FAA0A6C8-1111-F443-8E35-3AB8B777A6F5}" type="pres">
      <dgm:prSet presAssocID="{6E498586-D3AC-CD46-B1AE-B2731F34319E}" presName="parentText" presStyleLbl="node1" presStyleIdx="1" presStyleCnt="5">
        <dgm:presLayoutVars>
          <dgm:chMax val="0"/>
          <dgm:bulletEnabled val="1"/>
        </dgm:presLayoutVars>
      </dgm:prSet>
      <dgm:spPr/>
    </dgm:pt>
    <dgm:pt modelId="{FD62F97C-3C0F-A24D-ADCA-1F67EC686A67}" type="pres">
      <dgm:prSet presAssocID="{75891EBB-7EC6-5946-A246-4340367462B9}" presName="spacer" presStyleCnt="0"/>
      <dgm:spPr/>
    </dgm:pt>
    <dgm:pt modelId="{58855C57-D0FD-BF41-A847-77AE581693C1}" type="pres">
      <dgm:prSet presAssocID="{6E177D4E-E835-9447-8FCE-5F62F25B8072}" presName="parentText" presStyleLbl="node1" presStyleIdx="2" presStyleCnt="5">
        <dgm:presLayoutVars>
          <dgm:chMax val="0"/>
          <dgm:bulletEnabled val="1"/>
        </dgm:presLayoutVars>
      </dgm:prSet>
      <dgm:spPr/>
    </dgm:pt>
    <dgm:pt modelId="{15ED69F4-E362-1A4D-A216-B1FDEF5D9F5E}" type="pres">
      <dgm:prSet presAssocID="{246875B1-E82F-CF40-9653-F61E7AC0837E}" presName="spacer" presStyleCnt="0"/>
      <dgm:spPr/>
    </dgm:pt>
    <dgm:pt modelId="{723CCBC0-D429-1C4F-B5D0-EECC10A1ED55}" type="pres">
      <dgm:prSet presAssocID="{53292418-D758-4AE5-845C-96805B4F7CF4}" presName="parentText" presStyleLbl="node1" presStyleIdx="3" presStyleCnt="5">
        <dgm:presLayoutVars>
          <dgm:chMax val="0"/>
          <dgm:bulletEnabled val="1"/>
        </dgm:presLayoutVars>
      </dgm:prSet>
      <dgm:spPr/>
    </dgm:pt>
    <dgm:pt modelId="{FEAF9C9F-ED8C-874D-9D56-08F6601F28C9}" type="pres">
      <dgm:prSet presAssocID="{D911DB53-A2C0-41E5-ADE6-E5FBD6FC033B}" presName="spacer" presStyleCnt="0"/>
      <dgm:spPr/>
    </dgm:pt>
    <dgm:pt modelId="{7250556A-9561-8E43-BBBF-6D90AE6FC8DC}" type="pres">
      <dgm:prSet presAssocID="{1CF6ACDD-C0C2-42B2-BFBA-C8ECA7304EE4}" presName="parentText" presStyleLbl="node1" presStyleIdx="4" presStyleCnt="5">
        <dgm:presLayoutVars>
          <dgm:chMax val="0"/>
          <dgm:bulletEnabled val="1"/>
        </dgm:presLayoutVars>
      </dgm:prSet>
      <dgm:spPr/>
    </dgm:pt>
  </dgm:ptLst>
  <dgm:cxnLst>
    <dgm:cxn modelId="{693CDB13-C00C-42C2-ABA7-4E59A359E777}" srcId="{9E9F577F-2610-4BE3-8F1F-CB78CB0ACFB7}" destId="{1CF6ACDD-C0C2-42B2-BFBA-C8ECA7304EE4}" srcOrd="4" destOrd="0" parTransId="{9F3C42D5-E2C6-4A8D-910C-262B77739F80}" sibTransId="{335201C8-D271-48BF-89C6-1D8C4767DD68}"/>
    <dgm:cxn modelId="{1F672D25-0BC4-3944-AC85-C3470A5E731F}" srcId="{9E9F577F-2610-4BE3-8F1F-CB78CB0ACFB7}" destId="{6E498586-D3AC-CD46-B1AE-B2731F34319E}" srcOrd="1" destOrd="0" parTransId="{D93FDA6A-855E-124A-A385-75380713E0C4}" sibTransId="{75891EBB-7EC6-5946-A246-4340367462B9}"/>
    <dgm:cxn modelId="{DF715C2E-30AF-E941-90D0-F8D3695B2B15}" type="presOf" srcId="{1CF6ACDD-C0C2-42B2-BFBA-C8ECA7304EE4}" destId="{7250556A-9561-8E43-BBBF-6D90AE6FC8DC}" srcOrd="0" destOrd="0" presId="urn:microsoft.com/office/officeart/2005/8/layout/vList2"/>
    <dgm:cxn modelId="{05BCC05A-E8B7-4E43-8427-A1330409694B}" type="presOf" srcId="{6E498586-D3AC-CD46-B1AE-B2731F34319E}" destId="{FAA0A6C8-1111-F443-8E35-3AB8B777A6F5}" srcOrd="0" destOrd="0" presId="urn:microsoft.com/office/officeart/2005/8/layout/vList2"/>
    <dgm:cxn modelId="{9658A761-DF25-6A49-A6C1-074E82BA25CD}" srcId="{9E9F577F-2610-4BE3-8F1F-CB78CB0ACFB7}" destId="{6E177D4E-E835-9447-8FCE-5F62F25B8072}" srcOrd="2" destOrd="0" parTransId="{739FB163-EB27-4441-860F-C973BF0E1FFB}" sibTransId="{246875B1-E82F-CF40-9653-F61E7AC0837E}"/>
    <dgm:cxn modelId="{76DEC36A-0F48-0444-802C-5B2CCC11DFA5}" type="presOf" srcId="{C2A52323-0CB2-4C92-8940-CFE1FAEBF41E}" destId="{42FAD12F-F406-C94B-8966-253F6E0730ED}" srcOrd="0" destOrd="0" presId="urn:microsoft.com/office/officeart/2005/8/layout/vList2"/>
    <dgm:cxn modelId="{84FE3774-BBD7-4393-ACDE-574C49D2EEF7}" srcId="{9E9F577F-2610-4BE3-8F1F-CB78CB0ACFB7}" destId="{53292418-D758-4AE5-845C-96805B4F7CF4}" srcOrd="3" destOrd="0" parTransId="{51FDAFB6-1951-4632-B974-51BB1C99E0DF}" sibTransId="{D911DB53-A2C0-41E5-ADE6-E5FBD6FC033B}"/>
    <dgm:cxn modelId="{0B76639A-55C2-4A03-8F83-66C16185E261}" srcId="{9E9F577F-2610-4BE3-8F1F-CB78CB0ACFB7}" destId="{C2A52323-0CB2-4C92-8940-CFE1FAEBF41E}" srcOrd="0" destOrd="0" parTransId="{4E76BF07-85E6-460C-A3DA-2543226B119D}" sibTransId="{19E63931-0532-4F0E-A924-C63D453D73C4}"/>
    <dgm:cxn modelId="{0FBE31C5-ADFB-5143-A7B3-441624839277}" type="presOf" srcId="{53292418-D758-4AE5-845C-96805B4F7CF4}" destId="{723CCBC0-D429-1C4F-B5D0-EECC10A1ED55}" srcOrd="0" destOrd="0" presId="urn:microsoft.com/office/officeart/2005/8/layout/vList2"/>
    <dgm:cxn modelId="{529CCBF5-F23D-0B45-8688-92BD53CBEEFB}" type="presOf" srcId="{9E9F577F-2610-4BE3-8F1F-CB78CB0ACFB7}" destId="{ED5E97B8-C9E8-274C-B092-084219E8DF0C}" srcOrd="0" destOrd="0" presId="urn:microsoft.com/office/officeart/2005/8/layout/vList2"/>
    <dgm:cxn modelId="{32E556FC-9D62-9444-B508-7B5814BF2C1A}" type="presOf" srcId="{6E177D4E-E835-9447-8FCE-5F62F25B8072}" destId="{58855C57-D0FD-BF41-A847-77AE581693C1}" srcOrd="0" destOrd="0" presId="urn:microsoft.com/office/officeart/2005/8/layout/vList2"/>
    <dgm:cxn modelId="{E274C494-ABAC-E246-81BB-29294DD2BF1E}" type="presParOf" srcId="{ED5E97B8-C9E8-274C-B092-084219E8DF0C}" destId="{42FAD12F-F406-C94B-8966-253F6E0730ED}" srcOrd="0" destOrd="0" presId="urn:microsoft.com/office/officeart/2005/8/layout/vList2"/>
    <dgm:cxn modelId="{F155090F-CB73-3343-929C-2C4C2BC5C5A2}" type="presParOf" srcId="{ED5E97B8-C9E8-274C-B092-084219E8DF0C}" destId="{DB7E3ACA-1D47-D14D-9F26-0485E5C20EA5}" srcOrd="1" destOrd="0" presId="urn:microsoft.com/office/officeart/2005/8/layout/vList2"/>
    <dgm:cxn modelId="{C99AD775-AD34-9C4D-9A58-9E8E58174F17}" type="presParOf" srcId="{ED5E97B8-C9E8-274C-B092-084219E8DF0C}" destId="{FAA0A6C8-1111-F443-8E35-3AB8B777A6F5}" srcOrd="2" destOrd="0" presId="urn:microsoft.com/office/officeart/2005/8/layout/vList2"/>
    <dgm:cxn modelId="{8346E882-5AF1-C948-B486-8A6584F2C24D}" type="presParOf" srcId="{ED5E97B8-C9E8-274C-B092-084219E8DF0C}" destId="{FD62F97C-3C0F-A24D-ADCA-1F67EC686A67}" srcOrd="3" destOrd="0" presId="urn:microsoft.com/office/officeart/2005/8/layout/vList2"/>
    <dgm:cxn modelId="{9A3E2EAA-307E-3945-B96F-BE6BBACA931C}" type="presParOf" srcId="{ED5E97B8-C9E8-274C-B092-084219E8DF0C}" destId="{58855C57-D0FD-BF41-A847-77AE581693C1}" srcOrd="4" destOrd="0" presId="urn:microsoft.com/office/officeart/2005/8/layout/vList2"/>
    <dgm:cxn modelId="{A15876E0-7DC8-B945-A644-E1E750F8CDCD}" type="presParOf" srcId="{ED5E97B8-C9E8-274C-B092-084219E8DF0C}" destId="{15ED69F4-E362-1A4D-A216-B1FDEF5D9F5E}" srcOrd="5" destOrd="0" presId="urn:microsoft.com/office/officeart/2005/8/layout/vList2"/>
    <dgm:cxn modelId="{4F862988-094E-474C-A27A-1962C01F4950}" type="presParOf" srcId="{ED5E97B8-C9E8-274C-B092-084219E8DF0C}" destId="{723CCBC0-D429-1C4F-B5D0-EECC10A1ED55}" srcOrd="6" destOrd="0" presId="urn:microsoft.com/office/officeart/2005/8/layout/vList2"/>
    <dgm:cxn modelId="{4DE28790-D100-7642-89AA-D6B5FE4D2970}" type="presParOf" srcId="{ED5E97B8-C9E8-274C-B092-084219E8DF0C}" destId="{FEAF9C9F-ED8C-874D-9D56-08F6601F28C9}" srcOrd="7" destOrd="0" presId="urn:microsoft.com/office/officeart/2005/8/layout/vList2"/>
    <dgm:cxn modelId="{D4D205C6-32AF-F847-99A4-B46BE5E4C94E}" type="presParOf" srcId="{ED5E97B8-C9E8-274C-B092-084219E8DF0C}" destId="{7250556A-9561-8E43-BBBF-6D90AE6FC8D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1B7235-800E-4938-9F63-2010377BA266}" type="doc">
      <dgm:prSet loTypeId="urn:microsoft.com/office/officeart/2005/8/layout/vProcess5" loCatId="process" qsTypeId="urn:microsoft.com/office/officeart/2005/8/quickstyle/simple5" qsCatId="simple" csTypeId="urn:microsoft.com/office/officeart/2005/8/colors/colorful1" csCatId="colorful" phldr="1"/>
      <dgm:spPr/>
      <dgm:t>
        <a:bodyPr/>
        <a:lstStyle/>
        <a:p>
          <a:endParaRPr lang="en-US"/>
        </a:p>
      </dgm:t>
    </dgm:pt>
    <dgm:pt modelId="{672A4CB9-F762-4FFC-BCF9-11940A56FD67}">
      <dgm:prSet/>
      <dgm:spPr/>
      <dgm:t>
        <a:bodyPr/>
        <a:lstStyle/>
        <a:p>
          <a:r>
            <a:rPr lang="en-US" dirty="0"/>
            <a:t>Education</a:t>
          </a:r>
        </a:p>
      </dgm:t>
    </dgm:pt>
    <dgm:pt modelId="{859D9C87-A6B9-4921-AEC4-0D79BA226657}" type="parTrans" cxnId="{9878B85A-E4BC-43BD-95C4-0AB8EDC6F0F5}">
      <dgm:prSet/>
      <dgm:spPr/>
      <dgm:t>
        <a:bodyPr/>
        <a:lstStyle/>
        <a:p>
          <a:endParaRPr lang="en-US"/>
        </a:p>
      </dgm:t>
    </dgm:pt>
    <dgm:pt modelId="{94A68B22-D8B0-408A-98CB-0EBDA8DD2FDA}" type="sibTrans" cxnId="{9878B85A-E4BC-43BD-95C4-0AB8EDC6F0F5}">
      <dgm:prSet/>
      <dgm:spPr/>
      <dgm:t>
        <a:bodyPr/>
        <a:lstStyle/>
        <a:p>
          <a:endParaRPr lang="en-US"/>
        </a:p>
      </dgm:t>
    </dgm:pt>
    <dgm:pt modelId="{DB183D32-0A71-4E72-ABFA-797F3F22F0C1}">
      <dgm:prSet/>
      <dgm:spPr/>
      <dgm:t>
        <a:bodyPr/>
        <a:lstStyle/>
        <a:p>
          <a:r>
            <a:rPr lang="en-US" dirty="0"/>
            <a:t>Negotiation</a:t>
          </a:r>
        </a:p>
      </dgm:t>
    </dgm:pt>
    <dgm:pt modelId="{A6A387E0-097B-4ADB-B1F3-1CA23ECC57FB}" type="parTrans" cxnId="{D3FF8738-C8B4-4D77-9126-05DE4DF4FC24}">
      <dgm:prSet/>
      <dgm:spPr/>
      <dgm:t>
        <a:bodyPr/>
        <a:lstStyle/>
        <a:p>
          <a:endParaRPr lang="en-US"/>
        </a:p>
      </dgm:t>
    </dgm:pt>
    <dgm:pt modelId="{4BC68263-9F8C-47B4-8079-820F42820D21}" type="sibTrans" cxnId="{D3FF8738-C8B4-4D77-9126-05DE4DF4FC24}">
      <dgm:prSet/>
      <dgm:spPr/>
      <dgm:t>
        <a:bodyPr/>
        <a:lstStyle/>
        <a:p>
          <a:endParaRPr lang="en-US"/>
        </a:p>
      </dgm:t>
    </dgm:pt>
    <dgm:pt modelId="{C3158080-0380-49B7-B69B-F022607A756F}">
      <dgm:prSet/>
      <dgm:spPr/>
      <dgm:t>
        <a:bodyPr/>
        <a:lstStyle/>
        <a:p>
          <a:r>
            <a:rPr lang="en-US" dirty="0"/>
            <a:t>Action</a:t>
          </a:r>
        </a:p>
      </dgm:t>
    </dgm:pt>
    <dgm:pt modelId="{091C8EFD-6D72-4E21-8E1E-FC65881BFA31}" type="parTrans" cxnId="{D804542D-0026-4EB5-B651-A69352FDC8E2}">
      <dgm:prSet/>
      <dgm:spPr/>
      <dgm:t>
        <a:bodyPr/>
        <a:lstStyle/>
        <a:p>
          <a:endParaRPr lang="en-US"/>
        </a:p>
      </dgm:t>
    </dgm:pt>
    <dgm:pt modelId="{964FC741-6FAB-42EB-BAC2-DCD7B4E6515A}" type="sibTrans" cxnId="{D804542D-0026-4EB5-B651-A69352FDC8E2}">
      <dgm:prSet/>
      <dgm:spPr/>
      <dgm:t>
        <a:bodyPr/>
        <a:lstStyle/>
        <a:p>
          <a:endParaRPr lang="en-US"/>
        </a:p>
      </dgm:t>
    </dgm:pt>
    <dgm:pt modelId="{61B6D61F-EB71-764C-8798-10A009F825AF}">
      <dgm:prSet/>
      <dgm:spPr/>
      <dgm:t>
        <a:bodyPr/>
        <a:lstStyle/>
        <a:p>
          <a:r>
            <a:rPr lang="en-US" dirty="0"/>
            <a:t>Advocacy</a:t>
          </a:r>
        </a:p>
      </dgm:t>
    </dgm:pt>
    <dgm:pt modelId="{C142793A-C8BA-174E-A730-AE6B39E9BB40}" type="parTrans" cxnId="{4F2C9259-5D01-5142-9614-939694E45B01}">
      <dgm:prSet/>
      <dgm:spPr/>
      <dgm:t>
        <a:bodyPr/>
        <a:lstStyle/>
        <a:p>
          <a:endParaRPr lang="en-US"/>
        </a:p>
      </dgm:t>
    </dgm:pt>
    <dgm:pt modelId="{04EDFD0F-41BD-DA4D-996A-65E353EA3A49}" type="sibTrans" cxnId="{4F2C9259-5D01-5142-9614-939694E45B01}">
      <dgm:prSet/>
      <dgm:spPr/>
      <dgm:t>
        <a:bodyPr/>
        <a:lstStyle/>
        <a:p>
          <a:endParaRPr lang="en-US"/>
        </a:p>
      </dgm:t>
    </dgm:pt>
    <dgm:pt modelId="{F9CA4978-2344-9E43-8546-CF91198A421B}" type="pres">
      <dgm:prSet presAssocID="{D61B7235-800E-4938-9F63-2010377BA266}" presName="outerComposite" presStyleCnt="0">
        <dgm:presLayoutVars>
          <dgm:chMax val="5"/>
          <dgm:dir/>
          <dgm:resizeHandles val="exact"/>
        </dgm:presLayoutVars>
      </dgm:prSet>
      <dgm:spPr/>
    </dgm:pt>
    <dgm:pt modelId="{BD1989AD-1EA5-C642-8412-B57BB2F1F865}" type="pres">
      <dgm:prSet presAssocID="{D61B7235-800E-4938-9F63-2010377BA266}" presName="dummyMaxCanvas" presStyleCnt="0">
        <dgm:presLayoutVars/>
      </dgm:prSet>
      <dgm:spPr/>
    </dgm:pt>
    <dgm:pt modelId="{91B86A0B-A95B-F646-8E77-071C328F826C}" type="pres">
      <dgm:prSet presAssocID="{D61B7235-800E-4938-9F63-2010377BA266}" presName="FourNodes_1" presStyleLbl="node1" presStyleIdx="0" presStyleCnt="4">
        <dgm:presLayoutVars>
          <dgm:bulletEnabled val="1"/>
        </dgm:presLayoutVars>
      </dgm:prSet>
      <dgm:spPr/>
    </dgm:pt>
    <dgm:pt modelId="{882AD5B4-5333-2D4B-8F0A-E4AF0E35181B}" type="pres">
      <dgm:prSet presAssocID="{D61B7235-800E-4938-9F63-2010377BA266}" presName="FourNodes_2" presStyleLbl="node1" presStyleIdx="1" presStyleCnt="4">
        <dgm:presLayoutVars>
          <dgm:bulletEnabled val="1"/>
        </dgm:presLayoutVars>
      </dgm:prSet>
      <dgm:spPr/>
    </dgm:pt>
    <dgm:pt modelId="{2ED72C41-219D-4049-AFD9-848C73762B1A}" type="pres">
      <dgm:prSet presAssocID="{D61B7235-800E-4938-9F63-2010377BA266}" presName="FourNodes_3" presStyleLbl="node1" presStyleIdx="2" presStyleCnt="4">
        <dgm:presLayoutVars>
          <dgm:bulletEnabled val="1"/>
        </dgm:presLayoutVars>
      </dgm:prSet>
      <dgm:spPr/>
    </dgm:pt>
    <dgm:pt modelId="{6ECE4A5A-DDD2-4446-9177-37EB223F6EA1}" type="pres">
      <dgm:prSet presAssocID="{D61B7235-800E-4938-9F63-2010377BA266}" presName="FourNodes_4" presStyleLbl="node1" presStyleIdx="3" presStyleCnt="4">
        <dgm:presLayoutVars>
          <dgm:bulletEnabled val="1"/>
        </dgm:presLayoutVars>
      </dgm:prSet>
      <dgm:spPr/>
    </dgm:pt>
    <dgm:pt modelId="{273808EA-2E4F-B741-80A4-D8CA4316B04E}" type="pres">
      <dgm:prSet presAssocID="{D61B7235-800E-4938-9F63-2010377BA266}" presName="FourConn_1-2" presStyleLbl="fgAccFollowNode1" presStyleIdx="0" presStyleCnt="3">
        <dgm:presLayoutVars>
          <dgm:bulletEnabled val="1"/>
        </dgm:presLayoutVars>
      </dgm:prSet>
      <dgm:spPr/>
    </dgm:pt>
    <dgm:pt modelId="{DB9F3ADC-9E17-3549-8D67-B73456A1214D}" type="pres">
      <dgm:prSet presAssocID="{D61B7235-800E-4938-9F63-2010377BA266}" presName="FourConn_2-3" presStyleLbl="fgAccFollowNode1" presStyleIdx="1" presStyleCnt="3">
        <dgm:presLayoutVars>
          <dgm:bulletEnabled val="1"/>
        </dgm:presLayoutVars>
      </dgm:prSet>
      <dgm:spPr/>
    </dgm:pt>
    <dgm:pt modelId="{16B97170-C8DE-594F-A672-8D88B31AA7A1}" type="pres">
      <dgm:prSet presAssocID="{D61B7235-800E-4938-9F63-2010377BA266}" presName="FourConn_3-4" presStyleLbl="fgAccFollowNode1" presStyleIdx="2" presStyleCnt="3">
        <dgm:presLayoutVars>
          <dgm:bulletEnabled val="1"/>
        </dgm:presLayoutVars>
      </dgm:prSet>
      <dgm:spPr/>
    </dgm:pt>
    <dgm:pt modelId="{CB6422A5-6A8F-4346-AE7B-339730427B17}" type="pres">
      <dgm:prSet presAssocID="{D61B7235-800E-4938-9F63-2010377BA266}" presName="FourNodes_1_text" presStyleLbl="node1" presStyleIdx="3" presStyleCnt="4">
        <dgm:presLayoutVars>
          <dgm:bulletEnabled val="1"/>
        </dgm:presLayoutVars>
      </dgm:prSet>
      <dgm:spPr/>
    </dgm:pt>
    <dgm:pt modelId="{1AA6D015-EBDF-814A-BDF7-41F55E24F93A}" type="pres">
      <dgm:prSet presAssocID="{D61B7235-800E-4938-9F63-2010377BA266}" presName="FourNodes_2_text" presStyleLbl="node1" presStyleIdx="3" presStyleCnt="4">
        <dgm:presLayoutVars>
          <dgm:bulletEnabled val="1"/>
        </dgm:presLayoutVars>
      </dgm:prSet>
      <dgm:spPr/>
    </dgm:pt>
    <dgm:pt modelId="{0B4BFC46-7DFA-8141-B0B3-024994ADB827}" type="pres">
      <dgm:prSet presAssocID="{D61B7235-800E-4938-9F63-2010377BA266}" presName="FourNodes_3_text" presStyleLbl="node1" presStyleIdx="3" presStyleCnt="4">
        <dgm:presLayoutVars>
          <dgm:bulletEnabled val="1"/>
        </dgm:presLayoutVars>
      </dgm:prSet>
      <dgm:spPr/>
    </dgm:pt>
    <dgm:pt modelId="{57EDE67D-7B41-8C40-BAA1-324961FA176F}" type="pres">
      <dgm:prSet presAssocID="{D61B7235-800E-4938-9F63-2010377BA266}" presName="FourNodes_4_text" presStyleLbl="node1" presStyleIdx="3" presStyleCnt="4">
        <dgm:presLayoutVars>
          <dgm:bulletEnabled val="1"/>
        </dgm:presLayoutVars>
      </dgm:prSet>
      <dgm:spPr/>
    </dgm:pt>
  </dgm:ptLst>
  <dgm:cxnLst>
    <dgm:cxn modelId="{D804542D-0026-4EB5-B651-A69352FDC8E2}" srcId="{D61B7235-800E-4938-9F63-2010377BA266}" destId="{C3158080-0380-49B7-B69B-F022607A756F}" srcOrd="3" destOrd="0" parTransId="{091C8EFD-6D72-4E21-8E1E-FC65881BFA31}" sibTransId="{964FC741-6FAB-42EB-BAC2-DCD7B4E6515A}"/>
    <dgm:cxn modelId="{6542AF2E-1D33-EF43-9BB3-5F3AC295E69F}" type="presOf" srcId="{672A4CB9-F762-4FFC-BCF9-11940A56FD67}" destId="{91B86A0B-A95B-F646-8E77-071C328F826C}" srcOrd="0" destOrd="0" presId="urn:microsoft.com/office/officeart/2005/8/layout/vProcess5"/>
    <dgm:cxn modelId="{F182C633-D171-A84D-9B6B-3F9A53A365B5}" type="presOf" srcId="{04EDFD0F-41BD-DA4D-996A-65E353EA3A49}" destId="{16B97170-C8DE-594F-A672-8D88B31AA7A1}" srcOrd="0" destOrd="0" presId="urn:microsoft.com/office/officeart/2005/8/layout/vProcess5"/>
    <dgm:cxn modelId="{00965A38-2BC6-F748-BFDF-E14F731C15B0}" type="presOf" srcId="{C3158080-0380-49B7-B69B-F022607A756F}" destId="{57EDE67D-7B41-8C40-BAA1-324961FA176F}" srcOrd="1" destOrd="0" presId="urn:microsoft.com/office/officeart/2005/8/layout/vProcess5"/>
    <dgm:cxn modelId="{D3FF8738-C8B4-4D77-9126-05DE4DF4FC24}" srcId="{D61B7235-800E-4938-9F63-2010377BA266}" destId="{DB183D32-0A71-4E72-ABFA-797F3F22F0C1}" srcOrd="1" destOrd="0" parTransId="{A6A387E0-097B-4ADB-B1F3-1CA23ECC57FB}" sibTransId="{4BC68263-9F8C-47B4-8079-820F42820D21}"/>
    <dgm:cxn modelId="{2D6C0652-7D7C-2246-8BE0-6B06D7EACFF4}" type="presOf" srcId="{D61B7235-800E-4938-9F63-2010377BA266}" destId="{F9CA4978-2344-9E43-8546-CF91198A421B}" srcOrd="0" destOrd="0" presId="urn:microsoft.com/office/officeart/2005/8/layout/vProcess5"/>
    <dgm:cxn modelId="{01104957-1B03-AB49-A06B-61797E401239}" type="presOf" srcId="{C3158080-0380-49B7-B69B-F022607A756F}" destId="{6ECE4A5A-DDD2-4446-9177-37EB223F6EA1}" srcOrd="0" destOrd="0" presId="urn:microsoft.com/office/officeart/2005/8/layout/vProcess5"/>
    <dgm:cxn modelId="{4F2C9259-5D01-5142-9614-939694E45B01}" srcId="{D61B7235-800E-4938-9F63-2010377BA266}" destId="{61B6D61F-EB71-764C-8798-10A009F825AF}" srcOrd="2" destOrd="0" parTransId="{C142793A-C8BA-174E-A730-AE6B39E9BB40}" sibTransId="{04EDFD0F-41BD-DA4D-996A-65E353EA3A49}"/>
    <dgm:cxn modelId="{9878B85A-E4BC-43BD-95C4-0AB8EDC6F0F5}" srcId="{D61B7235-800E-4938-9F63-2010377BA266}" destId="{672A4CB9-F762-4FFC-BCF9-11940A56FD67}" srcOrd="0" destOrd="0" parTransId="{859D9C87-A6B9-4921-AEC4-0D79BA226657}" sibTransId="{94A68B22-D8B0-408A-98CB-0EBDA8DD2FDA}"/>
    <dgm:cxn modelId="{38568364-67A9-D14B-B26E-220B73F7911E}" type="presOf" srcId="{DB183D32-0A71-4E72-ABFA-797F3F22F0C1}" destId="{882AD5B4-5333-2D4B-8F0A-E4AF0E35181B}" srcOrd="0" destOrd="0" presId="urn:microsoft.com/office/officeart/2005/8/layout/vProcess5"/>
    <dgm:cxn modelId="{D40F8E6B-5A3F-614C-9274-D395E5C7EE70}" type="presOf" srcId="{DB183D32-0A71-4E72-ABFA-797F3F22F0C1}" destId="{1AA6D015-EBDF-814A-BDF7-41F55E24F93A}" srcOrd="1" destOrd="0" presId="urn:microsoft.com/office/officeart/2005/8/layout/vProcess5"/>
    <dgm:cxn modelId="{B17A727D-1972-7C4B-AB7E-74F5EC884BB9}" type="presOf" srcId="{61B6D61F-EB71-764C-8798-10A009F825AF}" destId="{0B4BFC46-7DFA-8141-B0B3-024994ADB827}" srcOrd="1" destOrd="0" presId="urn:microsoft.com/office/officeart/2005/8/layout/vProcess5"/>
    <dgm:cxn modelId="{9ED3B899-D77D-1549-9AF8-F421CD2A0EC1}" type="presOf" srcId="{94A68B22-D8B0-408A-98CB-0EBDA8DD2FDA}" destId="{273808EA-2E4F-B741-80A4-D8CA4316B04E}" srcOrd="0" destOrd="0" presId="urn:microsoft.com/office/officeart/2005/8/layout/vProcess5"/>
    <dgm:cxn modelId="{E8C714A5-718C-8F40-991F-A852D5A841DF}" type="presOf" srcId="{672A4CB9-F762-4FFC-BCF9-11940A56FD67}" destId="{CB6422A5-6A8F-4346-AE7B-339730427B17}" srcOrd="1" destOrd="0" presId="urn:microsoft.com/office/officeart/2005/8/layout/vProcess5"/>
    <dgm:cxn modelId="{347707BC-8141-1346-A5EC-5FBA69F1240B}" type="presOf" srcId="{61B6D61F-EB71-764C-8798-10A009F825AF}" destId="{2ED72C41-219D-4049-AFD9-848C73762B1A}" srcOrd="0" destOrd="0" presId="urn:microsoft.com/office/officeart/2005/8/layout/vProcess5"/>
    <dgm:cxn modelId="{CDBEB8FB-BB06-464C-B977-97F786D8F4C9}" type="presOf" srcId="{4BC68263-9F8C-47B4-8079-820F42820D21}" destId="{DB9F3ADC-9E17-3549-8D67-B73456A1214D}" srcOrd="0" destOrd="0" presId="urn:microsoft.com/office/officeart/2005/8/layout/vProcess5"/>
    <dgm:cxn modelId="{3DE1B608-797F-674B-AC4D-C1D187541E62}" type="presParOf" srcId="{F9CA4978-2344-9E43-8546-CF91198A421B}" destId="{BD1989AD-1EA5-C642-8412-B57BB2F1F865}" srcOrd="0" destOrd="0" presId="urn:microsoft.com/office/officeart/2005/8/layout/vProcess5"/>
    <dgm:cxn modelId="{AAE57DE8-2F16-2B4B-9B4D-3272FDB09226}" type="presParOf" srcId="{F9CA4978-2344-9E43-8546-CF91198A421B}" destId="{91B86A0B-A95B-F646-8E77-071C328F826C}" srcOrd="1" destOrd="0" presId="urn:microsoft.com/office/officeart/2005/8/layout/vProcess5"/>
    <dgm:cxn modelId="{18665FB6-C223-7B41-9767-799D940620B0}" type="presParOf" srcId="{F9CA4978-2344-9E43-8546-CF91198A421B}" destId="{882AD5B4-5333-2D4B-8F0A-E4AF0E35181B}" srcOrd="2" destOrd="0" presId="urn:microsoft.com/office/officeart/2005/8/layout/vProcess5"/>
    <dgm:cxn modelId="{CC2D2879-898C-E54D-98DB-7DF4AC0D1DD3}" type="presParOf" srcId="{F9CA4978-2344-9E43-8546-CF91198A421B}" destId="{2ED72C41-219D-4049-AFD9-848C73762B1A}" srcOrd="3" destOrd="0" presId="urn:microsoft.com/office/officeart/2005/8/layout/vProcess5"/>
    <dgm:cxn modelId="{916EEC00-319C-4841-B1DE-6CE7103C91AA}" type="presParOf" srcId="{F9CA4978-2344-9E43-8546-CF91198A421B}" destId="{6ECE4A5A-DDD2-4446-9177-37EB223F6EA1}" srcOrd="4" destOrd="0" presId="urn:microsoft.com/office/officeart/2005/8/layout/vProcess5"/>
    <dgm:cxn modelId="{5AD75C04-B749-D74F-B943-A623E282F5F3}" type="presParOf" srcId="{F9CA4978-2344-9E43-8546-CF91198A421B}" destId="{273808EA-2E4F-B741-80A4-D8CA4316B04E}" srcOrd="5" destOrd="0" presId="urn:microsoft.com/office/officeart/2005/8/layout/vProcess5"/>
    <dgm:cxn modelId="{8AFC9D5A-7F3F-2C42-AFBC-E37CE566C957}" type="presParOf" srcId="{F9CA4978-2344-9E43-8546-CF91198A421B}" destId="{DB9F3ADC-9E17-3549-8D67-B73456A1214D}" srcOrd="6" destOrd="0" presId="urn:microsoft.com/office/officeart/2005/8/layout/vProcess5"/>
    <dgm:cxn modelId="{717A8FA6-5D35-664A-B416-84E589D2D358}" type="presParOf" srcId="{F9CA4978-2344-9E43-8546-CF91198A421B}" destId="{16B97170-C8DE-594F-A672-8D88B31AA7A1}" srcOrd="7" destOrd="0" presId="urn:microsoft.com/office/officeart/2005/8/layout/vProcess5"/>
    <dgm:cxn modelId="{3DD74973-71ED-694B-B0D7-B19984A80278}" type="presParOf" srcId="{F9CA4978-2344-9E43-8546-CF91198A421B}" destId="{CB6422A5-6A8F-4346-AE7B-339730427B17}" srcOrd="8" destOrd="0" presId="urn:microsoft.com/office/officeart/2005/8/layout/vProcess5"/>
    <dgm:cxn modelId="{82F59E3D-341F-1F45-8074-3C24694CB1A3}" type="presParOf" srcId="{F9CA4978-2344-9E43-8546-CF91198A421B}" destId="{1AA6D015-EBDF-814A-BDF7-41F55E24F93A}" srcOrd="9" destOrd="0" presId="urn:microsoft.com/office/officeart/2005/8/layout/vProcess5"/>
    <dgm:cxn modelId="{1F786323-1C51-B34E-A82A-A91961151B08}" type="presParOf" srcId="{F9CA4978-2344-9E43-8546-CF91198A421B}" destId="{0B4BFC46-7DFA-8141-B0B3-024994ADB827}" srcOrd="10" destOrd="0" presId="urn:microsoft.com/office/officeart/2005/8/layout/vProcess5"/>
    <dgm:cxn modelId="{936C776F-E492-944D-A372-50EBE53BCA62}" type="presParOf" srcId="{F9CA4978-2344-9E43-8546-CF91198A421B}" destId="{57EDE67D-7B41-8C40-BAA1-324961FA176F}"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E81639-86A5-6346-8B69-61C19CAD1F26}">
      <dsp:nvSpPr>
        <dsp:cNvPr id="0" name=""/>
        <dsp:cNvSpPr/>
      </dsp:nvSpPr>
      <dsp:spPr>
        <a:xfrm>
          <a:off x="0" y="114322"/>
          <a:ext cx="7728267" cy="1152029"/>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#1: The gender wage gap doesn’t exist</a:t>
          </a:r>
        </a:p>
      </dsp:txBody>
      <dsp:txXfrm>
        <a:off x="56237" y="170559"/>
        <a:ext cx="7615793" cy="1039555"/>
      </dsp:txXfrm>
    </dsp:sp>
    <dsp:sp modelId="{25F1B27A-C971-224D-941A-DC6FBE209835}">
      <dsp:nvSpPr>
        <dsp:cNvPr id="0" name=""/>
        <dsp:cNvSpPr/>
      </dsp:nvSpPr>
      <dsp:spPr>
        <a:xfrm>
          <a:off x="0" y="1349872"/>
          <a:ext cx="7728267" cy="1152029"/>
        </a:xfrm>
        <a:prstGeom prst="roundRect">
          <a:avLst/>
        </a:prstGeom>
        <a:solidFill>
          <a:schemeClr val="accent2">
            <a:hueOff val="651485"/>
            <a:satOff val="-10511"/>
            <a:lumOff val="-183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#2: The gender wage gap comes from comparing higher paying and lower paying jobs</a:t>
          </a:r>
        </a:p>
      </dsp:txBody>
      <dsp:txXfrm>
        <a:off x="56237" y="1406109"/>
        <a:ext cx="7615793" cy="1039555"/>
      </dsp:txXfrm>
    </dsp:sp>
    <dsp:sp modelId="{C624EFC9-A798-8B4D-9831-4F61C26E6B30}">
      <dsp:nvSpPr>
        <dsp:cNvPr id="0" name=""/>
        <dsp:cNvSpPr/>
      </dsp:nvSpPr>
      <dsp:spPr>
        <a:xfrm>
          <a:off x="0" y="2585422"/>
          <a:ext cx="7728267" cy="1152029"/>
        </a:xfrm>
        <a:prstGeom prst="roundRect">
          <a:avLst/>
        </a:prstGeom>
        <a:solidFill>
          <a:schemeClr val="accent2">
            <a:hueOff val="1302969"/>
            <a:satOff val="-21023"/>
            <a:lumOff val="-366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#3: The wage gap is a phenomenon that exists because women make different choices</a:t>
          </a:r>
        </a:p>
      </dsp:txBody>
      <dsp:txXfrm>
        <a:off x="56237" y="2641659"/>
        <a:ext cx="7615793" cy="1039555"/>
      </dsp:txXfrm>
    </dsp:sp>
    <dsp:sp modelId="{35539ADE-A93C-2E49-9B73-CC00460044B2}">
      <dsp:nvSpPr>
        <dsp:cNvPr id="0" name=""/>
        <dsp:cNvSpPr/>
      </dsp:nvSpPr>
      <dsp:spPr>
        <a:xfrm>
          <a:off x="0" y="3820971"/>
          <a:ext cx="7728267" cy="1152029"/>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#4: The gender wage gap exists but there is nothing we can do about it</a:t>
          </a:r>
        </a:p>
      </dsp:txBody>
      <dsp:txXfrm>
        <a:off x="56237" y="3877208"/>
        <a:ext cx="7615793" cy="1039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5BD0E-1095-4ECF-A482-5DE213B122C7}">
      <dsp:nvSpPr>
        <dsp:cNvPr id="0" name=""/>
        <dsp:cNvSpPr/>
      </dsp:nvSpPr>
      <dsp:spPr>
        <a:xfrm>
          <a:off x="0" y="2111"/>
          <a:ext cx="7728267" cy="10701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F3D15B6A-5EB5-422B-897B-D09DD31A267E}">
      <dsp:nvSpPr>
        <dsp:cNvPr id="0" name=""/>
        <dsp:cNvSpPr/>
      </dsp:nvSpPr>
      <dsp:spPr>
        <a:xfrm>
          <a:off x="323713" y="242889"/>
          <a:ext cx="588569" cy="5885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C27369A-946B-4441-A688-22643B59684C}">
      <dsp:nvSpPr>
        <dsp:cNvPr id="0" name=""/>
        <dsp:cNvSpPr/>
      </dsp:nvSpPr>
      <dsp:spPr>
        <a:xfrm>
          <a:off x="1235996" y="2111"/>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1600200">
            <a:lnSpc>
              <a:spcPct val="90000"/>
            </a:lnSpc>
            <a:spcBef>
              <a:spcPct val="0"/>
            </a:spcBef>
            <a:spcAft>
              <a:spcPct val="35000"/>
            </a:spcAft>
            <a:buNone/>
          </a:pPr>
          <a:r>
            <a:rPr lang="en-US" sz="3600" kern="1200" dirty="0"/>
            <a:t>Conduct Salary Audits</a:t>
          </a:r>
        </a:p>
      </dsp:txBody>
      <dsp:txXfrm>
        <a:off x="1235996" y="2111"/>
        <a:ext cx="6492270" cy="1070126"/>
      </dsp:txXfrm>
    </dsp:sp>
    <dsp:sp modelId="{0EC82B8D-B0A7-4FFB-8187-559BC2FFB985}">
      <dsp:nvSpPr>
        <dsp:cNvPr id="0" name=""/>
        <dsp:cNvSpPr/>
      </dsp:nvSpPr>
      <dsp:spPr>
        <a:xfrm>
          <a:off x="0" y="1339769"/>
          <a:ext cx="7728267" cy="1070126"/>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9A5859-0C8E-449E-867B-76A887299D12}">
      <dsp:nvSpPr>
        <dsp:cNvPr id="0" name=""/>
        <dsp:cNvSpPr/>
      </dsp:nvSpPr>
      <dsp:spPr>
        <a:xfrm>
          <a:off x="323713" y="1580548"/>
          <a:ext cx="588569" cy="5885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E60AFD7A-BCAD-4E68-AAE1-4F3E59EF154C}">
      <dsp:nvSpPr>
        <dsp:cNvPr id="0" name=""/>
        <dsp:cNvSpPr/>
      </dsp:nvSpPr>
      <dsp:spPr>
        <a:xfrm>
          <a:off x="1235996" y="1339769"/>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1600200">
            <a:lnSpc>
              <a:spcPct val="90000"/>
            </a:lnSpc>
            <a:spcBef>
              <a:spcPct val="0"/>
            </a:spcBef>
            <a:spcAft>
              <a:spcPct val="35000"/>
            </a:spcAft>
            <a:buNone/>
          </a:pPr>
          <a:r>
            <a:rPr lang="en-US" sz="3600" kern="1200" dirty="0"/>
            <a:t>Publish Compensation Charts</a:t>
          </a:r>
        </a:p>
      </dsp:txBody>
      <dsp:txXfrm>
        <a:off x="1235996" y="1339769"/>
        <a:ext cx="6492270" cy="1070126"/>
      </dsp:txXfrm>
    </dsp:sp>
    <dsp:sp modelId="{29D27D47-83CC-4603-9843-900D932A775B}">
      <dsp:nvSpPr>
        <dsp:cNvPr id="0" name=""/>
        <dsp:cNvSpPr/>
      </dsp:nvSpPr>
      <dsp:spPr>
        <a:xfrm>
          <a:off x="0" y="2677427"/>
          <a:ext cx="7728267" cy="1070126"/>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8287E4E-2BB9-409F-8A01-EFF64F35E383}">
      <dsp:nvSpPr>
        <dsp:cNvPr id="0" name=""/>
        <dsp:cNvSpPr/>
      </dsp:nvSpPr>
      <dsp:spPr>
        <a:xfrm>
          <a:off x="323713" y="2918206"/>
          <a:ext cx="588569" cy="5885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73B9AA75-E58A-413A-A471-C3C226E624F0}">
      <dsp:nvSpPr>
        <dsp:cNvPr id="0" name=""/>
        <dsp:cNvSpPr/>
      </dsp:nvSpPr>
      <dsp:spPr>
        <a:xfrm>
          <a:off x="1235996" y="2677427"/>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1600200">
            <a:lnSpc>
              <a:spcPct val="90000"/>
            </a:lnSpc>
            <a:spcBef>
              <a:spcPct val="0"/>
            </a:spcBef>
            <a:spcAft>
              <a:spcPct val="35000"/>
            </a:spcAft>
            <a:buNone/>
          </a:pPr>
          <a:r>
            <a:rPr lang="en-US" sz="3600" kern="1200" dirty="0"/>
            <a:t>Provide HR Training</a:t>
          </a:r>
        </a:p>
      </dsp:txBody>
      <dsp:txXfrm>
        <a:off x="1235996" y="2677427"/>
        <a:ext cx="6492270" cy="1070126"/>
      </dsp:txXfrm>
    </dsp:sp>
    <dsp:sp modelId="{579D5069-2986-4F80-AC5C-E5816F79B503}">
      <dsp:nvSpPr>
        <dsp:cNvPr id="0" name=""/>
        <dsp:cNvSpPr/>
      </dsp:nvSpPr>
      <dsp:spPr>
        <a:xfrm>
          <a:off x="0" y="4015086"/>
          <a:ext cx="7728267" cy="107012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BB029A41-DCCE-493F-BD35-5448690CC4C9}">
      <dsp:nvSpPr>
        <dsp:cNvPr id="0" name=""/>
        <dsp:cNvSpPr/>
      </dsp:nvSpPr>
      <dsp:spPr>
        <a:xfrm>
          <a:off x="323713" y="4255864"/>
          <a:ext cx="588569" cy="58856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597F3FC-C632-44D6-A3C6-00BFC856A507}">
      <dsp:nvSpPr>
        <dsp:cNvPr id="0" name=""/>
        <dsp:cNvSpPr/>
      </dsp:nvSpPr>
      <dsp:spPr>
        <a:xfrm>
          <a:off x="1235996" y="4015086"/>
          <a:ext cx="6492270" cy="10701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255" tIns="113255" rIns="113255" bIns="113255" numCol="1" spcCol="1270" anchor="ctr" anchorCtr="0">
          <a:noAutofit/>
        </a:bodyPr>
        <a:lstStyle/>
        <a:p>
          <a:pPr marL="0" lvl="0" indent="0" algn="l" defTabSz="889000">
            <a:lnSpc>
              <a:spcPct val="90000"/>
            </a:lnSpc>
            <a:spcBef>
              <a:spcPct val="0"/>
            </a:spcBef>
            <a:spcAft>
              <a:spcPct val="35000"/>
            </a:spcAft>
            <a:buNone/>
          </a:pPr>
          <a:r>
            <a:rPr lang="en-US" sz="2000" kern="1200" dirty="0"/>
            <a:t>“Pay equity is no longer a defensive conversation, but a badge of honor critical to attracting &amp; retaining top talent.” </a:t>
          </a:r>
        </a:p>
      </dsp:txBody>
      <dsp:txXfrm>
        <a:off x="1235996" y="4015086"/>
        <a:ext cx="6492270" cy="10701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AD12F-F406-C94B-8966-253F6E0730ED}">
      <dsp:nvSpPr>
        <dsp:cNvPr id="0" name=""/>
        <dsp:cNvSpPr/>
      </dsp:nvSpPr>
      <dsp:spPr>
        <a:xfrm>
          <a:off x="0" y="46206"/>
          <a:ext cx="7728267" cy="911430"/>
        </a:xfrm>
        <a:prstGeom prst="round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Transparent compensation (HB84)</a:t>
          </a:r>
        </a:p>
      </dsp:txBody>
      <dsp:txXfrm>
        <a:off x="44492" y="90698"/>
        <a:ext cx="7639283" cy="822446"/>
      </dsp:txXfrm>
    </dsp:sp>
    <dsp:sp modelId="{FAA0A6C8-1111-F443-8E35-3AB8B777A6F5}">
      <dsp:nvSpPr>
        <dsp:cNvPr id="0" name=""/>
        <dsp:cNvSpPr/>
      </dsp:nvSpPr>
      <dsp:spPr>
        <a:xfrm>
          <a:off x="0" y="1067077"/>
          <a:ext cx="7728267" cy="911430"/>
        </a:xfrm>
        <a:prstGeom prst="roundRect">
          <a:avLst/>
        </a:prstGeom>
        <a:solidFill>
          <a:schemeClr val="accent2">
            <a:hueOff val="488613"/>
            <a:satOff val="-7883"/>
            <a:lumOff val="-1373"/>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Call for wage transparency (HB72)</a:t>
          </a:r>
        </a:p>
      </dsp:txBody>
      <dsp:txXfrm>
        <a:off x="44492" y="1111569"/>
        <a:ext cx="7639283" cy="822446"/>
      </dsp:txXfrm>
    </dsp:sp>
    <dsp:sp modelId="{58855C57-D0FD-BF41-A847-77AE581693C1}">
      <dsp:nvSpPr>
        <dsp:cNvPr id="0" name=""/>
        <dsp:cNvSpPr/>
      </dsp:nvSpPr>
      <dsp:spPr>
        <a:xfrm>
          <a:off x="0" y="2087947"/>
          <a:ext cx="7728267" cy="911430"/>
        </a:xfrm>
        <a:prstGeom prst="roundRect">
          <a:avLst/>
        </a:prstGeom>
        <a:solidFill>
          <a:schemeClr val="accent2">
            <a:hueOff val="977227"/>
            <a:satOff val="-15767"/>
            <a:lumOff val="-2745"/>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Eliminate salary history (HB178)</a:t>
          </a:r>
        </a:p>
      </dsp:txBody>
      <dsp:txXfrm>
        <a:off x="44492" y="2132439"/>
        <a:ext cx="7639283" cy="822446"/>
      </dsp:txXfrm>
    </dsp:sp>
    <dsp:sp modelId="{723CCBC0-D429-1C4F-B5D0-EECC10A1ED55}">
      <dsp:nvSpPr>
        <dsp:cNvPr id="0" name=""/>
        <dsp:cNvSpPr/>
      </dsp:nvSpPr>
      <dsp:spPr>
        <a:xfrm>
          <a:off x="0" y="3108817"/>
          <a:ext cx="7728267" cy="911430"/>
        </a:xfrm>
        <a:prstGeom prst="roundRect">
          <a:avLst/>
        </a:prstGeom>
        <a:solidFill>
          <a:schemeClr val="accent2">
            <a:hueOff val="1465840"/>
            <a:satOff val="-23650"/>
            <a:lumOff val="-4118"/>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Raise minimum wage (HB273)</a:t>
          </a:r>
        </a:p>
      </dsp:txBody>
      <dsp:txXfrm>
        <a:off x="44492" y="3153309"/>
        <a:ext cx="7639283" cy="822446"/>
      </dsp:txXfrm>
    </dsp:sp>
    <dsp:sp modelId="{7250556A-9561-8E43-BBBF-6D90AE6FC8DC}">
      <dsp:nvSpPr>
        <dsp:cNvPr id="0" name=""/>
        <dsp:cNvSpPr/>
      </dsp:nvSpPr>
      <dsp:spPr>
        <a:xfrm>
          <a:off x="0" y="4129687"/>
          <a:ext cx="7728267" cy="911430"/>
        </a:xfrm>
        <a:prstGeom prst="roundRect">
          <a:avLst/>
        </a:prstGeom>
        <a:solidFill>
          <a:schemeClr val="accent2">
            <a:hueOff val="1954454"/>
            <a:satOff val="-31534"/>
            <a:lumOff val="-549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Require factors for wage differences</a:t>
          </a:r>
        </a:p>
      </dsp:txBody>
      <dsp:txXfrm>
        <a:off x="44492" y="4174179"/>
        <a:ext cx="7639283" cy="8224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B86A0B-A95B-F646-8E77-071C328F826C}">
      <dsp:nvSpPr>
        <dsp:cNvPr id="0" name=""/>
        <dsp:cNvSpPr/>
      </dsp:nvSpPr>
      <dsp:spPr>
        <a:xfrm>
          <a:off x="0" y="0"/>
          <a:ext cx="8629236" cy="757703"/>
        </a:xfrm>
        <a:prstGeom prst="roundRect">
          <a:avLst>
            <a:gd name="adj" fmla="val 10000"/>
          </a:avLst>
        </a:prstGeom>
        <a:solidFill>
          <a:schemeClr val="accent2">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Education</a:t>
          </a:r>
        </a:p>
      </dsp:txBody>
      <dsp:txXfrm>
        <a:off x="22192" y="22192"/>
        <a:ext cx="7747590" cy="713319"/>
      </dsp:txXfrm>
    </dsp:sp>
    <dsp:sp modelId="{882AD5B4-5333-2D4B-8F0A-E4AF0E35181B}">
      <dsp:nvSpPr>
        <dsp:cNvPr id="0" name=""/>
        <dsp:cNvSpPr/>
      </dsp:nvSpPr>
      <dsp:spPr>
        <a:xfrm>
          <a:off x="722698" y="895467"/>
          <a:ext cx="8629236" cy="757703"/>
        </a:xfrm>
        <a:prstGeom prst="roundRect">
          <a:avLst>
            <a:gd name="adj" fmla="val 10000"/>
          </a:avLst>
        </a:prstGeom>
        <a:solidFill>
          <a:schemeClr val="accent3">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Negotiation</a:t>
          </a:r>
        </a:p>
      </dsp:txBody>
      <dsp:txXfrm>
        <a:off x="744890" y="917659"/>
        <a:ext cx="7369647" cy="713319"/>
      </dsp:txXfrm>
    </dsp:sp>
    <dsp:sp modelId="{2ED72C41-219D-4049-AFD9-848C73762B1A}">
      <dsp:nvSpPr>
        <dsp:cNvPr id="0" name=""/>
        <dsp:cNvSpPr/>
      </dsp:nvSpPr>
      <dsp:spPr>
        <a:xfrm>
          <a:off x="1434610" y="1790934"/>
          <a:ext cx="8629236" cy="757703"/>
        </a:xfrm>
        <a:prstGeom prst="roundRect">
          <a:avLst>
            <a:gd name="adj" fmla="val 10000"/>
          </a:avLst>
        </a:prstGeom>
        <a:solidFill>
          <a:schemeClr val="accent4">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Advocacy</a:t>
          </a:r>
        </a:p>
      </dsp:txBody>
      <dsp:txXfrm>
        <a:off x="1456802" y="1813126"/>
        <a:ext cx="7380433" cy="713319"/>
      </dsp:txXfrm>
    </dsp:sp>
    <dsp:sp modelId="{6ECE4A5A-DDD2-4446-9177-37EB223F6EA1}">
      <dsp:nvSpPr>
        <dsp:cNvPr id="0" name=""/>
        <dsp:cNvSpPr/>
      </dsp:nvSpPr>
      <dsp:spPr>
        <a:xfrm>
          <a:off x="2157309" y="2686401"/>
          <a:ext cx="8629236" cy="757703"/>
        </a:xfrm>
        <a:prstGeom prst="roundRect">
          <a:avLst>
            <a:gd name="adj" fmla="val 10000"/>
          </a:avLst>
        </a:prstGeom>
        <a:solidFill>
          <a:schemeClr val="accent5">
            <a:hueOff val="0"/>
            <a:satOff val="0"/>
            <a:lumOff val="0"/>
            <a:alphaOff val="0"/>
          </a:schemeClr>
        </a:solidFill>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Action</a:t>
          </a:r>
        </a:p>
      </dsp:txBody>
      <dsp:txXfrm>
        <a:off x="2179501" y="2708593"/>
        <a:ext cx="7369647" cy="713319"/>
      </dsp:txXfrm>
    </dsp:sp>
    <dsp:sp modelId="{273808EA-2E4F-B741-80A4-D8CA4316B04E}">
      <dsp:nvSpPr>
        <dsp:cNvPr id="0" name=""/>
        <dsp:cNvSpPr/>
      </dsp:nvSpPr>
      <dsp:spPr>
        <a:xfrm>
          <a:off x="8136729" y="580331"/>
          <a:ext cx="492507" cy="49250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247543" y="580331"/>
        <a:ext cx="270879" cy="370612"/>
      </dsp:txXfrm>
    </dsp:sp>
    <dsp:sp modelId="{DB9F3ADC-9E17-3549-8D67-B73456A1214D}">
      <dsp:nvSpPr>
        <dsp:cNvPr id="0" name=""/>
        <dsp:cNvSpPr/>
      </dsp:nvSpPr>
      <dsp:spPr>
        <a:xfrm>
          <a:off x="8859428" y="1475798"/>
          <a:ext cx="492507" cy="492507"/>
        </a:xfrm>
        <a:prstGeom prst="downArrow">
          <a:avLst>
            <a:gd name="adj1" fmla="val 55000"/>
            <a:gd name="adj2" fmla="val 45000"/>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8970242" y="1475798"/>
        <a:ext cx="270879" cy="370612"/>
      </dsp:txXfrm>
    </dsp:sp>
    <dsp:sp modelId="{16B97170-C8DE-594F-A672-8D88B31AA7A1}">
      <dsp:nvSpPr>
        <dsp:cNvPr id="0" name=""/>
        <dsp:cNvSpPr/>
      </dsp:nvSpPr>
      <dsp:spPr>
        <a:xfrm>
          <a:off x="9571340" y="2371266"/>
          <a:ext cx="492507" cy="492507"/>
        </a:xfrm>
        <a:prstGeom prst="downArrow">
          <a:avLst>
            <a:gd name="adj1" fmla="val 55000"/>
            <a:gd name="adj2" fmla="val 45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2">
          <a:scrgbClr r="0" g="0" b="0"/>
        </a:effectRef>
        <a:fontRef idx="minor"/>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endParaRPr lang="en-US" sz="2200" kern="1200"/>
        </a:p>
      </dsp:txBody>
      <dsp:txXfrm>
        <a:off x="9682154" y="2371266"/>
        <a:ext cx="270879" cy="37061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FDEC97-72B9-7D42-957B-8A625ADE6669}" type="datetimeFigureOut">
              <a:rPr lang="en-US" smtClean="0"/>
              <a:t>3/28/19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93FC94-CFD0-B84B-9551-770310742A57}" type="slidenum">
              <a:rPr lang="en-US" smtClean="0"/>
              <a:t>‹#›</a:t>
            </a:fld>
            <a:endParaRPr lang="en-US"/>
          </a:p>
        </p:txBody>
      </p:sp>
    </p:spTree>
    <p:extLst>
      <p:ext uri="{BB962C8B-B14F-4D97-AF65-F5344CB8AC3E}">
        <p14:creationId xmlns:p14="http://schemas.microsoft.com/office/powerpoint/2010/main" val="321927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First, thank you to all of you for coming out to this great event. And thank you to the organizers. Can we have a hand for the organizers? Putting this event on annually in celebration of Women’s History Month.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Thank you for having me today. I am excited to have the chance to talk with you about the gender wage gap and to address what seems to be a perennial question – especially in the Legislature – is the gender wage gap a myth? And I’ll leave some time for questions at the end.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we head into today’s conversation about the gender wage gap, it is essential to understand that: </a:t>
            </a:r>
          </a:p>
          <a:p>
            <a:pPr lvl="0"/>
            <a:r>
              <a:rPr lang="en-US" sz="1200" kern="1200" dirty="0">
                <a:solidFill>
                  <a:schemeClr val="tx1"/>
                </a:solidFill>
                <a:effectLst/>
                <a:latin typeface="+mn-lt"/>
                <a:ea typeface="+mn-ea"/>
                <a:cs typeface="+mn-cs"/>
              </a:rPr>
              <a:t>This is about women’s economic security. </a:t>
            </a:r>
          </a:p>
          <a:p>
            <a:pPr lvl="0"/>
            <a:r>
              <a:rPr lang="en-US" sz="1200" kern="1200" dirty="0">
                <a:solidFill>
                  <a:schemeClr val="tx1"/>
                </a:solidFill>
                <a:effectLst/>
                <a:latin typeface="+mn-lt"/>
                <a:ea typeface="+mn-ea"/>
                <a:cs typeface="+mn-cs"/>
              </a:rPr>
              <a:t>This is about Wyoming’s economic development. </a:t>
            </a:r>
          </a:p>
          <a:p>
            <a:pPr lvl="0"/>
            <a:r>
              <a:rPr lang="en-US" sz="1200" kern="1200" dirty="0">
                <a:solidFill>
                  <a:schemeClr val="tx1"/>
                </a:solidFill>
                <a:effectLst/>
                <a:latin typeface="+mn-lt"/>
                <a:ea typeface="+mn-ea"/>
                <a:cs typeface="+mn-cs"/>
              </a:rPr>
              <a:t>This is about whether each and every person who works for a living gets equitably compensated for that work and has enough money to buy groceries, pay rent, go to the doctor, invest in their community, save for their future.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is really an economic issue at its core and it has a lot of impact on Wyoming’s future. So let’s talk about the wage gap. </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1</a:t>
            </a:fld>
            <a:endParaRPr lang="en-US"/>
          </a:p>
        </p:txBody>
      </p:sp>
    </p:spTree>
    <p:extLst>
      <p:ext uri="{BB962C8B-B14F-4D97-AF65-F5344CB8AC3E}">
        <p14:creationId xmlns:p14="http://schemas.microsoft.com/office/powerpoint/2010/main" val="27775817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Women get raises less often than men and, when we do get raises, we only get about 75% of what men get. That adds up over time. </a:t>
            </a:r>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13</a:t>
            </a:fld>
            <a:endParaRPr lang="en-US"/>
          </a:p>
        </p:txBody>
      </p:sp>
    </p:spTree>
    <p:extLst>
      <p:ext uri="{BB962C8B-B14F-4D97-AF65-F5344CB8AC3E}">
        <p14:creationId xmlns:p14="http://schemas.microsoft.com/office/powerpoint/2010/main" val="2721480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Here’s a great example of some millennial women negotiating: The US Women’s National Soccer Team. By every single objective measure, they outperform their male counterparts: fans, attendance, merchandise sold, ticket sales, wins, medals, World Cups, games played, amount of practice and practice games. Everything. And yet. In spite of the performance, in spite of the negotiation, they are earning significantly less. When you compare what US men’s and women’s National Soccer Players earn for their appearances, the women earn as little as 38% of what the men earn. </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14</a:t>
            </a:fld>
            <a:endParaRPr lang="en-US"/>
          </a:p>
        </p:txBody>
      </p:sp>
    </p:spTree>
    <p:extLst>
      <p:ext uri="{BB962C8B-B14F-4D97-AF65-F5344CB8AC3E}">
        <p14:creationId xmlns:p14="http://schemas.microsoft.com/office/powerpoint/2010/main" val="41458143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next area of the myth that women make different choices is around caregiving. The argument is that women choose to work lesser jobs or fewer hours or negotiate for more flexibility rather than more pay. And the assumption is that this is a valid choice rather than a compelled necessity. In fact, about 2/3 of women are in the workforce but 80% of women report that they WANT to be in the workforce.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number of factors are blocking equality in employment, and the one playing the largest role is caregiving,” said Manuela Tomei, Director, ILO Conditions of Work and Equality Department. “In the last 20 years, the amount of time women spent on unpaid care and domestic work has hardly fallen”, she said, while men’s participation has increased “by just eight minutes a day. At this pace of change it will take more than 200 years to achieve equality in time spent in unpaid care work.” Ultimately, this leads to a caregiving penalty. Mothers, more than fathers, experience career interruptions. And, mothers, more than fathers experience a caregiving penalty as a result.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when you look at this chart, you can see how that would be the case: there is a caregiving penalty for women. And it affects women more than men. According to this research from the Pew Research Center, women have had to reduce their work hours, take time off work, quit their job, or turn down promotions in order to care for a child or family member. </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15</a:t>
            </a:fld>
            <a:endParaRPr lang="en-US"/>
          </a:p>
        </p:txBody>
      </p:sp>
    </p:spTree>
    <p:extLst>
      <p:ext uri="{BB962C8B-B14F-4D97-AF65-F5344CB8AC3E}">
        <p14:creationId xmlns:p14="http://schemas.microsoft.com/office/powerpoint/2010/main" val="4262862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what kind of environments are we working in? Roughly 4 in 10 working women say they’ve experienced gender discrimination at work. This ranges from earning less for doing the same job to being denied a promotion. In fact, in every study done nationally, some of the gender wage gap can be accounted for, but as much as 7¢ cannot. In Wyoming, the researchers found 13¢ they could not account for. There is no way to know what to attribute this to definitively, but given the prevalence of women describing discrimination at work, we might infer discrimination or, at least, unconscious bias. </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16</a:t>
            </a:fld>
            <a:endParaRPr lang="en-US"/>
          </a:p>
        </p:txBody>
      </p:sp>
    </p:spTree>
    <p:extLst>
      <p:ext uri="{BB962C8B-B14F-4D97-AF65-F5344CB8AC3E}">
        <p14:creationId xmlns:p14="http://schemas.microsoft.com/office/powerpoint/2010/main" val="19100763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Lilly Ledbetter is an example of this that many of you may have heard of. She was an employee at Goodyear who found out 19 years into her job that she was making thousands less than men in the same position. She uncovered discrimination thanks to an anonymous tip. She helped to change the laws to enable women to have more tools to combat discrimination when it is present in the workplace.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And that leads directly to the how we address the fourth myth: That there is a gender wage gap but there is nothing that we can do about it. In fact, there is a lot that we can do about it. I like to talk about this as a three-legged stool – and we need all three legs of the stool. Addressing the gender wage gap has to include the private sector, government, and individual responsibility.</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17</a:t>
            </a:fld>
            <a:endParaRPr lang="en-US"/>
          </a:p>
        </p:txBody>
      </p:sp>
    </p:spTree>
    <p:extLst>
      <p:ext uri="{BB962C8B-B14F-4D97-AF65-F5344CB8AC3E}">
        <p14:creationId xmlns:p14="http://schemas.microsoft.com/office/powerpoint/2010/main" val="745306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Let’s start with what the private sector can do. What we’re hearing some of the leading players in the tech sector, especially, say is that. “Pay equity is no longer a defensive conversation, but a badge of honor critical to attracting and retaining top talent.” This is how execs in the global and tech and private industries are approaching this, these are the kinds of businesses that Wyoming wants to attract. And let’s take a look at what they ARE doing.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These businesses have begun to conduct (voluntary) salary audits: The leading example of this is the wildly successful tech company, Salesforce. Their founder, Marc Benioff, was approached by his Chief Human Resources Officer – a woman – who told him that they had a gender wage gap problem. He was so certain that they did not that he said to go ahead and do a salary audit. Well, you can tell where this is going. They had a gender wage gap that mirrored the national numbers. Women were paid between 10-20% less than men doing THE SAME WORK with the same skills and education. So they made a capital investment and remedied the situation. What they’ve also done is to articulate that this requires ongoing monitoring, so they </a:t>
            </a:r>
            <a:r>
              <a:rPr lang="en-US" sz="1200" kern="1200" dirty="0" err="1">
                <a:solidFill>
                  <a:schemeClr val="tx1"/>
                </a:solidFill>
                <a:effectLst/>
                <a:latin typeface="+mn-lt"/>
                <a:ea typeface="+mn-ea"/>
                <a:cs typeface="+mn-cs"/>
              </a:rPr>
              <a:t>reaudit</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Comp charts: not talking about individual salaries, talking about a transparent chart that describes compensation based on education, skills, experience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HR training: helps to rule out discrimination, ensure there is no unconscious bias. This is where that Salesforce example is really relevant again: sometimes, companies are not even aware of what is happening. </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18</a:t>
            </a:fld>
            <a:endParaRPr lang="en-US"/>
          </a:p>
        </p:txBody>
      </p:sp>
    </p:spTree>
    <p:extLst>
      <p:ext uri="{BB962C8B-B14F-4D97-AF65-F5344CB8AC3E}">
        <p14:creationId xmlns:p14="http://schemas.microsoft.com/office/powerpoint/2010/main" val="30520588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Fun local example of private industry reviewing and addressing. Kind and Queen of Corbet’s launched last year. Corbet’s is the same feature on the mountain and it sure doesn’t care if you are a man or a woman. Does not care. Yet the original pay out for the event offered a lot more money to the Kings than the Queens. Both men and women objected and they changed it right away. This is an equal pay out event. Mountain doesn’t change. Expectation of performance is the same. The compensation is, too. One more equal pay out example from sports: In figure skating, women’s figure skating generates revenue and men’s does not. Yet, they have made the decision to pay equal prize money. They say it is “the right thing to do.” Which it is. </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19</a:t>
            </a:fld>
            <a:endParaRPr lang="en-US"/>
          </a:p>
        </p:txBody>
      </p:sp>
    </p:spTree>
    <p:extLst>
      <p:ext uri="{BB962C8B-B14F-4D97-AF65-F5344CB8AC3E}">
        <p14:creationId xmlns:p14="http://schemas.microsoft.com/office/powerpoint/2010/main" val="2480282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Next leg of the stool is government.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Let’s talk about why each of these matters – and what the numbers next to them mean. Each of the numbers refers to a bill that was introduced in the Legislature this year (unfortunately, none of these bills passed). These are all recommendations that came from the Wage Disparity report from Workforce Services, these are all pieces of legislation that have been enacted in other states to positive effect.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Transparent compensation does NOT refer to publishing something that says that Jen Simon earns x and Adam Meyer earns y. What it means is that there are published salary strata, for example, if you have 5 years of experience and a bachelor’s degree, the salary range is x. If you have 10 years of experience and a master’s degree, the salary range is y. What this does is help prospective employees to know what your compensation ranges are and to remove some of the guessing game from the whole process for all employees.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Wage transparency simply means that employers cannot fire employees for talking about what they earn. Research shows that wage transparency creates more stable work environments, less turnover, higher job satisfaction, and, importantly, higher productivity.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Eliminating the question of salary history ensures that discrimination encountered in prior employment is not inadvertently replicated. If #1 is already in place, this is even less important because a prospective employee already knows what compensation looks like.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Raising the minimum wage is important for the gender wage gap because 2/3 of all minimum wage workers are women. This is true in Wyoming – the R&amp;P report made this recommendation - as well as nationally. Anecdote about janitorial company.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state already requires employers to prove that there are factors other than gender for wage differences - like experience, skills, education. </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20</a:t>
            </a:fld>
            <a:endParaRPr lang="en-US"/>
          </a:p>
        </p:txBody>
      </p:sp>
    </p:spTree>
    <p:extLst>
      <p:ext uri="{BB962C8B-B14F-4D97-AF65-F5344CB8AC3E}">
        <p14:creationId xmlns:p14="http://schemas.microsoft.com/office/powerpoint/2010/main" val="3387655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does this mean for the state? Well, as you can see – and this also comes from the Workforce Services Wage Disparity report – it means a lot for Wyoming’s economic development. Closing the gender wage gap means $153M in additional revenue for Wyoming. More labor output, more tax revenue. And more than 600 additional jobs. And, because of how women reinvest in communities, things like local doctors offices stand to see significant increases in income when women have more financial resources. This would be a huge boon to our local communities. </a:t>
            </a:r>
          </a:p>
          <a:p>
            <a:pPr lvl="0" fontAlgn="base"/>
            <a:endParaRPr lang="en-US" sz="1200" dirty="0"/>
          </a:p>
        </p:txBody>
      </p:sp>
      <p:sp>
        <p:nvSpPr>
          <p:cNvPr id="4" name="Slide Number Placeholder 3"/>
          <p:cNvSpPr>
            <a:spLocks noGrp="1"/>
          </p:cNvSpPr>
          <p:nvPr>
            <p:ph type="sldNum" sz="quarter" idx="5"/>
          </p:nvPr>
        </p:nvSpPr>
        <p:spPr/>
        <p:txBody>
          <a:bodyPr/>
          <a:lstStyle/>
          <a:p>
            <a:fld id="{7793FC94-CFD0-B84B-9551-770310742A57}" type="slidenum">
              <a:rPr lang="en-US" smtClean="0"/>
              <a:t>21</a:t>
            </a:fld>
            <a:endParaRPr lang="en-US"/>
          </a:p>
        </p:txBody>
      </p:sp>
    </p:spTree>
    <p:extLst>
      <p:ext uri="{BB962C8B-B14F-4D97-AF65-F5344CB8AC3E}">
        <p14:creationId xmlns:p14="http://schemas.microsoft.com/office/powerpoint/2010/main" val="4101153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Which brings us to the third leg of the stool: What do we as individuals need to do to address the gender wage gap? What can we do?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First and foremost is education: learn more. Thank you for coming today to learn about this topic. Visit our website. Visit the Wyoming Women’s Foundation website. Read the R&amp;P Report. Get the facts.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Negotiation: We’ve talked about how important it is to negotiate. I am firmly convinced that as more and more women negotiate, we can help dispel the myth that we do not ask for raises and, in turn, we will become more likely to get them. If you aren’t already negotiating or want to learn more about how to do it, a quick shout out to the American Association of University Women who teach excellent courses on negotiation, including a free, online course.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Once you have the facts and feel comfortable negotiating on your own behalf, consider some Advocacy: Ask questions, help with policy in your organization, inform your friends and neighbors and colleagues and family members about the issue.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And then take Action: Get involved in the public process, attend public meetings, comment at a public meeting, volunteer or apply for a public or state board, work on a campaign, or run for office!</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22</a:t>
            </a:fld>
            <a:endParaRPr lang="en-US"/>
          </a:p>
        </p:txBody>
      </p:sp>
    </p:spTree>
    <p:extLst>
      <p:ext uri="{BB962C8B-B14F-4D97-AF65-F5344CB8AC3E}">
        <p14:creationId xmlns:p14="http://schemas.microsoft.com/office/powerpoint/2010/main" val="15252385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fact, there are several gender wage gap myths. Here are the four most common ones. </a:t>
            </a:r>
          </a:p>
          <a:p>
            <a:pPr lvl="0"/>
            <a:r>
              <a:rPr lang="en-US" sz="1200" kern="1200" dirty="0">
                <a:solidFill>
                  <a:schemeClr val="tx1"/>
                </a:solidFill>
                <a:effectLst/>
                <a:latin typeface="+mn-lt"/>
                <a:ea typeface="+mn-ea"/>
                <a:cs typeface="+mn-cs"/>
              </a:rPr>
              <a:t>#1: The gender wage gap doesn’t exist</a:t>
            </a:r>
          </a:p>
          <a:p>
            <a:pPr lvl="0"/>
            <a:r>
              <a:rPr lang="en-US" sz="1200" kern="1200" dirty="0">
                <a:solidFill>
                  <a:schemeClr val="tx1"/>
                </a:solidFill>
                <a:effectLst/>
                <a:latin typeface="+mn-lt"/>
                <a:ea typeface="+mn-ea"/>
                <a:cs typeface="+mn-cs"/>
              </a:rPr>
              <a:t>#2: The gender wage gap comes from comparing higher paying and lower paying jobs</a:t>
            </a:r>
          </a:p>
          <a:p>
            <a:pPr lvl="0"/>
            <a:r>
              <a:rPr lang="en-US" sz="1200" kern="1200" dirty="0">
                <a:solidFill>
                  <a:schemeClr val="tx1"/>
                </a:solidFill>
                <a:effectLst/>
                <a:latin typeface="+mn-lt"/>
                <a:ea typeface="+mn-ea"/>
                <a:cs typeface="+mn-cs"/>
              </a:rPr>
              <a:t>#3: The wage gap is a phenomenon that exists because women make different choices</a:t>
            </a:r>
          </a:p>
          <a:p>
            <a:pPr lvl="0"/>
            <a:r>
              <a:rPr lang="en-US" sz="1200" kern="1200" dirty="0">
                <a:solidFill>
                  <a:schemeClr val="tx1"/>
                </a:solidFill>
                <a:effectLst/>
                <a:latin typeface="+mn-lt"/>
                <a:ea typeface="+mn-ea"/>
                <a:cs typeface="+mn-cs"/>
              </a:rPr>
              <a:t>#4: The gender wage gap exists but there is nothing we can do about it</a:t>
            </a:r>
          </a:p>
          <a:p>
            <a:r>
              <a:rPr lang="en-US" sz="1200" kern="1200" dirty="0">
                <a:solidFill>
                  <a:schemeClr val="tx1"/>
                </a:solidFill>
                <a:effectLst/>
                <a:latin typeface="+mn-lt"/>
                <a:ea typeface="+mn-ea"/>
                <a:cs typeface="+mn-cs"/>
              </a:rPr>
              <a:t>Let’s dive right in and talk about what the wage gap is and see if we can peel back some of these layers. </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2</a:t>
            </a:fld>
            <a:endParaRPr lang="en-US"/>
          </a:p>
        </p:txBody>
      </p:sp>
    </p:spTree>
    <p:extLst>
      <p:ext uri="{BB962C8B-B14F-4D97-AF65-F5344CB8AC3E}">
        <p14:creationId xmlns:p14="http://schemas.microsoft.com/office/powerpoint/2010/main" val="8140919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Because, here is what this means for women in Wyoming. I want to close this talk reminding you that the gender wage gap is an economic security issue. And here’s how we know: These figures show what women in Wyoming could afford if we were to close the gender wage gap. 133 weeks of groceries, more than a year of mortgage and utilities, two years of rent, nearly 3 years of childcare, tuition and fees for UW. This represents a wholesale change in security for many women in our state. Closing the wage gap has a meaningful impact. </a:t>
            </a:r>
          </a:p>
          <a:p>
            <a:r>
              <a:rPr lang="en-US" sz="1200" kern="1200" dirty="0">
                <a:solidFill>
                  <a:schemeClr val="tx1"/>
                </a:solidFill>
                <a:effectLst/>
                <a:latin typeface="+mn-lt"/>
                <a:ea typeface="+mn-ea"/>
                <a:cs typeface="+mn-cs"/>
              </a:rPr>
              <a:t>Here’s my parting shot: If women were paid the same as comparable men—men who work the same number of hours, are the same age, have the same educational attainment, urban/rural status, and live in the same region of the country—</a:t>
            </a:r>
            <a:r>
              <a:rPr lang="en-US" sz="1200" b="1" kern="1200" dirty="0">
                <a:solidFill>
                  <a:schemeClr val="tx1"/>
                </a:solidFill>
                <a:effectLst/>
                <a:latin typeface="+mn-lt"/>
                <a:ea typeface="+mn-ea"/>
                <a:cs typeface="+mn-cs"/>
              </a:rPr>
              <a:t>nearly 60 percent of women would see a pay increase</a:t>
            </a:r>
            <a:r>
              <a:rPr lang="en-US" sz="1200" kern="1200" dirty="0">
                <a:solidFill>
                  <a:schemeClr val="tx1"/>
                </a:solidFill>
                <a:effectLst/>
                <a:latin typeface="+mn-lt"/>
                <a:ea typeface="+mn-ea"/>
                <a:cs typeface="+mn-cs"/>
              </a:rPr>
              <a:t>, including almost two thirds of single mothers, and </a:t>
            </a:r>
            <a:r>
              <a:rPr lang="en-US" sz="1200" b="1" kern="1200" dirty="0">
                <a:solidFill>
                  <a:schemeClr val="tx1"/>
                </a:solidFill>
                <a:effectLst/>
                <a:latin typeface="+mn-lt"/>
                <a:ea typeface="+mn-ea"/>
                <a:cs typeface="+mn-cs"/>
              </a:rPr>
              <a:t>women’s poverty rate would be cut in half</a:t>
            </a:r>
            <a:r>
              <a:rPr lang="en-US" sz="1200" kern="1200" dirty="0">
                <a:solidFill>
                  <a:schemeClr val="tx1"/>
                </a:solidFill>
                <a:effectLst/>
                <a:latin typeface="+mn-lt"/>
                <a:ea typeface="+mn-ea"/>
                <a:cs typeface="+mn-cs"/>
              </a:rPr>
              <a:t>, including a decline in poverty for single mothers from 28.9 to 14.5 percent.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Again, this is about your economic security. This is about ensuring that equal work garners equal pay. This is about making Wyoming’s economy vital and vibrant for everyone in the state. </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23</a:t>
            </a:fld>
            <a:endParaRPr lang="en-US"/>
          </a:p>
        </p:txBody>
      </p:sp>
    </p:spTree>
    <p:extLst>
      <p:ext uri="{BB962C8B-B14F-4D97-AF65-F5344CB8AC3E}">
        <p14:creationId xmlns:p14="http://schemas.microsoft.com/office/powerpoint/2010/main" val="3339922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wage gap </a:t>
            </a:r>
            <a:r>
              <a:rPr lang="en-US" sz="1200" b="1" kern="1200" dirty="0">
                <a:solidFill>
                  <a:schemeClr val="tx1"/>
                </a:solidFill>
                <a:effectLst/>
                <a:latin typeface="+mn-lt"/>
                <a:ea typeface="+mn-ea"/>
                <a:cs typeface="+mn-cs"/>
              </a:rPr>
              <a:t>measures the inequality between the earnings of men and women</a:t>
            </a:r>
            <a:r>
              <a:rPr lang="en-US" sz="1200" kern="1200" dirty="0">
                <a:solidFill>
                  <a:schemeClr val="tx1"/>
                </a:solidFill>
                <a:effectLst/>
                <a:latin typeface="+mn-lt"/>
                <a:ea typeface="+mn-ea"/>
                <a:cs typeface="+mn-cs"/>
              </a:rPr>
              <a:t>. And whether you look at hourly, weekly, or annual earnings, there is always a wage gap. I’d also like to point out that the “men” and “women” that are used as normative here are white men and white women.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Nationally, for every $1 that white men earn, white women earn 79¢. But in Wyoming, for every $1, women earn 69¢. Nationally, mothers fare about the same as women in Wyoming when compared to fathers. And women of color fare even more poorly in some cases, based on race and ethnicity. But the standard measure, and the one we’ll use here is 69¢ to the dollar.</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So there we were, ranked 49</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which was, actually, an improvement over prior years where the headline was “Wyoming: Worst for Women.” Now, we’re out of the basement (Louisiana is behind us) and trending in the right direction. And, because people are beginning to understand that this is about women’s economic security AND Wyoming’s economic development, we have reason to believe that it will continue to get better.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Analysis into select characteristics found significant differences in the pay gap. The disparity was significantly less for females with bachelor's degrees. Females who work in the healthcare and social assistance sectors experience a larger pay gap.</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Wyoming’s gender wage gap varies by county of employment. In Wyoming’s two most populated counties, Laramie and Natrona, women were paid $0.80 and $0.82 on the dollar, respectively. Counties in which mining made up a substantial proportion of all jobs had some of the largest wage gaps, including Sweetwater ($0.59 on the dollar), Sublette ($0.62), and Campbell ($0.66) counties. Niobrara ($0.99 on the dollar) and Goshen ($0.90), two of Wyoming’s least populated counties, had two of the narrowest gaps.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wage disparity was narrower for many occupations within the educational services industry. Women earned $0.88 for every dollar earned by men in the educational services sector in total. In some cases, women out-earn men in this field. For example, female kindergarten teachers earn $1.14 on a man's dollar.</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3</a:t>
            </a:fld>
            <a:endParaRPr lang="en-US"/>
          </a:p>
        </p:txBody>
      </p:sp>
    </p:spTree>
    <p:extLst>
      <p:ext uri="{BB962C8B-B14F-4D97-AF65-F5344CB8AC3E}">
        <p14:creationId xmlns:p14="http://schemas.microsoft.com/office/powerpoint/2010/main" val="439780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slide, the red dots are women, the blue are men. And this explores the issue by age. For all of our so-called “working lives” from ages 18-65, men earn more than women. At some ages, those amounts are closer together, but they widen over time and the gap never closes. This has all kinds of economic implications, for individual women and for the communities we live in. And it is especially significant as we age: women live longer than men and we have earned less over time. Which means that most women are aging into poverty. We have to consider this as we talk through the economic implications of the wage gap.</a:t>
            </a:r>
          </a:p>
          <a:p>
            <a:endParaRPr lang="en-US" dirty="0"/>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4</a:t>
            </a:fld>
            <a:endParaRPr lang="en-US"/>
          </a:p>
        </p:txBody>
      </p:sp>
    </p:spTree>
    <p:extLst>
      <p:ext uri="{BB962C8B-B14F-4D97-AF65-F5344CB8AC3E}">
        <p14:creationId xmlns:p14="http://schemas.microsoft.com/office/powerpoint/2010/main" val="31942249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how is it measured? What are we looking at when we say that men earn more than women? There is a common fallacy that we’re comparing apples to oranges. One of our state Reps talked about it this way during the Legislative Session. He said, engineers earn more than social workers. And, look at this chart: It is exactly true. Engineering is one of the highest paid professions. Social work is one of the lowest. He said, more men are engineers and more women are social workers. That is 100% true, too. There are more men in engineering and more women in social work. So he came to the conclusion: If you’re comparing men in engineering to women in social work, of course you get a gender wage gap. And he is right – and also wrong. That is not what we’re comparing.</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5</a:t>
            </a:fld>
            <a:endParaRPr lang="en-US"/>
          </a:p>
        </p:txBody>
      </p:sp>
    </p:spTree>
    <p:extLst>
      <p:ext uri="{BB962C8B-B14F-4D97-AF65-F5344CB8AC3E}">
        <p14:creationId xmlns:p14="http://schemas.microsoft.com/office/powerpoint/2010/main" val="441730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This is what we’re comparing. When we do the research, what we’re comparing is apples to apples. Men and women in the same professions, with substantially similar jobs, who have comparable education, skills, and experience. So the gender wage gap tells us what is happening within a sector. Within engineering, when we look at engineers who have worked the same amount of time in the field, we can see the wage gap. Once again, women are red and men are blue. There is a wage gap that widens over time. </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6</a:t>
            </a:fld>
            <a:endParaRPr lang="en-US"/>
          </a:p>
        </p:txBody>
      </p:sp>
    </p:spTree>
    <p:extLst>
      <p:ext uri="{BB962C8B-B14F-4D97-AF65-F5344CB8AC3E}">
        <p14:creationId xmlns:p14="http://schemas.microsoft.com/office/powerpoint/2010/main" val="2451951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Tellingly, there is also a significant gap in bonuses in the field that widens over time. </a:t>
            </a:r>
          </a:p>
          <a:p>
            <a:endParaRPr lang="en-US" dirty="0"/>
          </a:p>
          <a:p>
            <a:r>
              <a:rPr lang="en-US" dirty="0"/>
              <a:t>Again, women are in red, men are in blue. And what starts out close together widens over time. There is clearly a perception in all fields that men are more valuable workers. Which we’ll talk more about.</a:t>
            </a:r>
          </a:p>
        </p:txBody>
      </p:sp>
      <p:sp>
        <p:nvSpPr>
          <p:cNvPr id="4" name="Slide Number Placeholder 3"/>
          <p:cNvSpPr>
            <a:spLocks noGrp="1"/>
          </p:cNvSpPr>
          <p:nvPr>
            <p:ph type="sldNum" sz="quarter" idx="5"/>
          </p:nvPr>
        </p:nvSpPr>
        <p:spPr/>
        <p:txBody>
          <a:bodyPr/>
          <a:lstStyle/>
          <a:p>
            <a:fld id="{7793FC94-CFD0-B84B-9551-770310742A57}" type="slidenum">
              <a:rPr lang="en-US" smtClean="0"/>
              <a:t>7</a:t>
            </a:fld>
            <a:endParaRPr lang="en-US"/>
          </a:p>
        </p:txBody>
      </p:sp>
    </p:spTree>
    <p:extLst>
      <p:ext uri="{BB962C8B-B14F-4D97-AF65-F5344CB8AC3E}">
        <p14:creationId xmlns:p14="http://schemas.microsoft.com/office/powerpoint/2010/main" val="185749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there is a wage gap, we arrive at it by comparing apples to apples - people in the same profession who have the same education, skills, experience, and are doing substantively similar jobs. So the third myth is, hey, the wage gap exists but it is because women make different choices. There is considerable evidence of barriers to free choice of occupations, ranging from lack of unbiased information about job prospects to actual harassment and discrimination, especially in male-dominated jobs. In a world where half of engineers and half of social workers were men, men and women might “choose” very differently than they do now. Within this myth around choice, there is a myth around negotiation.</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11</a:t>
            </a:fld>
            <a:endParaRPr lang="en-US"/>
          </a:p>
        </p:txBody>
      </p:sp>
    </p:spTree>
    <p:extLst>
      <p:ext uri="{BB962C8B-B14F-4D97-AF65-F5344CB8AC3E}">
        <p14:creationId xmlns:p14="http://schemas.microsoft.com/office/powerpoint/2010/main" val="3750753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prevailing wisdom has long been that part of the gender wage gap is due to the belief that women don’t ask for raises or negotiate for pay as often as men do. In fact, a 2003 book on the subject – titled Women Don’t Ask – popularized this notion. Lean In reinforced it. The idea is that women have the power to close the wage gap, we just need to step up and do it. And while there is no doubt that negotiating is essential – and you should do it! and learn how to do it if you don’t already do it – it turns out that women do ask. In fact, growing percentages of women ask for raises. That big blue pie slice represents women ages 25-34. They ask. But they don’t get. Women get raises less often than men and, when we do get raises, we only get about 75% of what men get. That adds up over time. </a:t>
            </a:r>
          </a:p>
          <a:p>
            <a:endParaRPr lang="en-US" dirty="0"/>
          </a:p>
        </p:txBody>
      </p:sp>
      <p:sp>
        <p:nvSpPr>
          <p:cNvPr id="4" name="Slide Number Placeholder 3"/>
          <p:cNvSpPr>
            <a:spLocks noGrp="1"/>
          </p:cNvSpPr>
          <p:nvPr>
            <p:ph type="sldNum" sz="quarter" idx="5"/>
          </p:nvPr>
        </p:nvSpPr>
        <p:spPr/>
        <p:txBody>
          <a:bodyPr/>
          <a:lstStyle/>
          <a:p>
            <a:fld id="{7793FC94-CFD0-B84B-9551-770310742A57}" type="slidenum">
              <a:rPr lang="en-US" smtClean="0"/>
              <a:t>12</a:t>
            </a:fld>
            <a:endParaRPr lang="en-US"/>
          </a:p>
        </p:txBody>
      </p:sp>
    </p:spTree>
    <p:extLst>
      <p:ext uri="{BB962C8B-B14F-4D97-AF65-F5344CB8AC3E}">
        <p14:creationId xmlns:p14="http://schemas.microsoft.com/office/powerpoint/2010/main" val="34749166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6491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72330948"/>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3/28/19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65672003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3/28/19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9870846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3/28/19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0202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3/28/19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225843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3/28/19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38463153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3/28/19</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67211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3/28/19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76261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3/28/19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74355559"/>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3/28/19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3245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3/28/19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28326050"/>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 id="2147483956" r:id="rId7"/>
    <p:sldLayoutId id="2147483957" r:id="rId8"/>
    <p:sldLayoutId id="2147483958" r:id="rId9"/>
    <p:sldLayoutId id="2147483959" r:id="rId10"/>
    <p:sldLayoutId id="2147483960"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hyperlink" Target="http://doe.state.wy.us/lmi/WYWageGap2018/Update_2018.pdf"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doe.state.wy.us/lmi/WYWageGap2018/Update_2018.pd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702138-90D1-A944-97CE-299152DC0318}"/>
              </a:ext>
            </a:extLst>
          </p:cNvPr>
          <p:cNvSpPr>
            <a:spLocks noGrp="1"/>
          </p:cNvSpPr>
          <p:nvPr>
            <p:ph type="ctrTitle"/>
          </p:nvPr>
        </p:nvSpPr>
        <p:spPr>
          <a:xfrm>
            <a:off x="1703295" y="1083732"/>
            <a:ext cx="5509628" cy="4690534"/>
          </a:xfrm>
        </p:spPr>
        <p:txBody>
          <a:bodyPr anchor="ctr">
            <a:normAutofit/>
          </a:bodyPr>
          <a:lstStyle/>
          <a:p>
            <a:pPr algn="r"/>
            <a:r>
              <a:rPr lang="en-US" sz="7200">
                <a:solidFill>
                  <a:schemeClr val="tx1">
                    <a:lumMod val="75000"/>
                    <a:lumOff val="25000"/>
                  </a:schemeClr>
                </a:solidFill>
              </a:rPr>
              <a:t>Is Wyoming’s Gender Wage Gap A Myth?</a:t>
            </a:r>
          </a:p>
        </p:txBody>
      </p:sp>
      <p:sp>
        <p:nvSpPr>
          <p:cNvPr id="3" name="Subtitle 2">
            <a:extLst>
              <a:ext uri="{FF2B5EF4-FFF2-40B4-BE49-F238E27FC236}">
                <a16:creationId xmlns:a16="http://schemas.microsoft.com/office/drawing/2014/main" id="{1117350D-A83A-7343-A9BD-57A4D8F2FD4E}"/>
              </a:ext>
            </a:extLst>
          </p:cNvPr>
          <p:cNvSpPr>
            <a:spLocks noGrp="1"/>
          </p:cNvSpPr>
          <p:nvPr>
            <p:ph type="subTitle" idx="1"/>
          </p:nvPr>
        </p:nvSpPr>
        <p:spPr>
          <a:xfrm>
            <a:off x="7856389" y="1083732"/>
            <a:ext cx="3507654" cy="4690534"/>
          </a:xfrm>
        </p:spPr>
        <p:txBody>
          <a:bodyPr anchor="ctr">
            <a:normAutofit/>
          </a:bodyPr>
          <a:lstStyle/>
          <a:p>
            <a:r>
              <a:rPr lang="en-US" sz="2800">
                <a:solidFill>
                  <a:schemeClr val="tx1">
                    <a:lumMod val="75000"/>
                    <a:lumOff val="25000"/>
                  </a:schemeClr>
                </a:solidFill>
              </a:rPr>
              <a:t>Or Can We Have Equal Pay for Equal Work in Wyoming?</a:t>
            </a:r>
          </a:p>
        </p:txBody>
      </p:sp>
      <p:sp>
        <p:nvSpPr>
          <p:cNvPr id="17" name="Rectangle 9">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1">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3">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49E8E41-7C88-224E-8B62-64FE16008969}"/>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1676272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24">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810AAAE-26F0-7044-9525-0DA898A6BE10}"/>
              </a:ext>
            </a:extLst>
          </p:cNvPr>
          <p:cNvSpPr>
            <a:spLocks noGrp="1"/>
          </p:cNvSpPr>
          <p:nvPr>
            <p:ph type="title"/>
          </p:nvPr>
        </p:nvSpPr>
        <p:spPr>
          <a:xfrm>
            <a:off x="1069848" y="4590661"/>
            <a:ext cx="10210862" cy="1065690"/>
          </a:xfrm>
        </p:spPr>
        <p:txBody>
          <a:bodyPr vert="horz" lIns="91440" tIns="45720" rIns="91440" bIns="45720" rtlCol="0" anchor="b">
            <a:normAutofit/>
          </a:bodyPr>
          <a:lstStyle/>
          <a:p>
            <a:endParaRPr lang="en-US" sz="5900" spc="-100"/>
          </a:p>
        </p:txBody>
      </p:sp>
      <p:pic>
        <p:nvPicPr>
          <p:cNvPr id="9" name="Content Placeholder 8" descr="A screenshot of a cell phone&#10;&#10;Description automatically generated">
            <a:extLst>
              <a:ext uri="{FF2B5EF4-FFF2-40B4-BE49-F238E27FC236}">
                <a16:creationId xmlns:a16="http://schemas.microsoft.com/office/drawing/2014/main" id="{BAA3920B-ADB3-0747-87EE-7512B83CDE43}"/>
              </a:ext>
            </a:extLst>
          </p:cNvPr>
          <p:cNvPicPr>
            <a:picLocks noGrp="1" noChangeAspect="1"/>
          </p:cNvPicPr>
          <p:nvPr>
            <p:ph idx="1"/>
          </p:nvPr>
        </p:nvPicPr>
        <p:blipFill>
          <a:blip r:embed="rId2"/>
          <a:stretch>
            <a:fillRect/>
          </a:stretch>
        </p:blipFill>
        <p:spPr>
          <a:xfrm>
            <a:off x="1914701" y="484632"/>
            <a:ext cx="8947811" cy="3556755"/>
          </a:xfrm>
          <a:prstGeom prst="rect">
            <a:avLst/>
          </a:prstGeom>
        </p:spPr>
      </p:pic>
    </p:spTree>
    <p:extLst>
      <p:ext uri="{BB962C8B-B14F-4D97-AF65-F5344CB8AC3E}">
        <p14:creationId xmlns:p14="http://schemas.microsoft.com/office/powerpoint/2010/main" val="23705188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FC8BA53-E63C-4E40-9FD9-590820257E23}"/>
              </a:ext>
            </a:extLst>
          </p:cNvPr>
          <p:cNvSpPr>
            <a:spLocks noGrp="1"/>
          </p:cNvSpPr>
          <p:nvPr>
            <p:ph type="title"/>
          </p:nvPr>
        </p:nvSpPr>
        <p:spPr>
          <a:xfrm>
            <a:off x="1069848" y="4590661"/>
            <a:ext cx="10210862" cy="1065690"/>
          </a:xfrm>
        </p:spPr>
        <p:txBody>
          <a:bodyPr vert="horz" lIns="91440" tIns="45720" rIns="91440" bIns="45720" rtlCol="0" anchor="b">
            <a:normAutofit/>
          </a:bodyPr>
          <a:lstStyle/>
          <a:p>
            <a:endParaRPr lang="en-US" sz="5900" spc="-100"/>
          </a:p>
        </p:txBody>
      </p:sp>
      <p:pic>
        <p:nvPicPr>
          <p:cNvPr id="5" name="Content Placeholder 4" descr="A screenshot of a cell phone&#10;&#10;Description automatically generated">
            <a:extLst>
              <a:ext uri="{FF2B5EF4-FFF2-40B4-BE49-F238E27FC236}">
                <a16:creationId xmlns:a16="http://schemas.microsoft.com/office/drawing/2014/main" id="{C7D7D487-40F0-FD4B-930D-9B8482A2C9C6}"/>
              </a:ext>
            </a:extLst>
          </p:cNvPr>
          <p:cNvPicPr>
            <a:picLocks noGrp="1" noChangeAspect="1"/>
          </p:cNvPicPr>
          <p:nvPr>
            <p:ph idx="1"/>
          </p:nvPr>
        </p:nvPicPr>
        <p:blipFill>
          <a:blip r:embed="rId3"/>
          <a:stretch>
            <a:fillRect/>
          </a:stretch>
        </p:blipFill>
        <p:spPr>
          <a:xfrm>
            <a:off x="1970279" y="484632"/>
            <a:ext cx="8836656" cy="3556755"/>
          </a:xfrm>
          <a:prstGeom prst="rect">
            <a:avLst/>
          </a:prstGeom>
        </p:spPr>
      </p:pic>
    </p:spTree>
    <p:extLst>
      <p:ext uri="{BB962C8B-B14F-4D97-AF65-F5344CB8AC3E}">
        <p14:creationId xmlns:p14="http://schemas.microsoft.com/office/powerpoint/2010/main" val="254899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53F7A-1BB1-C040-B4CD-E233E0D0AA12}"/>
              </a:ext>
            </a:extLst>
          </p:cNvPr>
          <p:cNvSpPr>
            <a:spLocks noGrp="1"/>
          </p:cNvSpPr>
          <p:nvPr>
            <p:ph type="title"/>
          </p:nvPr>
        </p:nvSpPr>
        <p:spPr/>
        <p:txBody>
          <a:bodyPr/>
          <a:lstStyle/>
          <a:p>
            <a:r>
              <a:rPr lang="en-US" dirty="0"/>
              <a:t>Do Women Negotiate?</a:t>
            </a:r>
          </a:p>
        </p:txBody>
      </p:sp>
      <mc:AlternateContent xmlns:mc="http://schemas.openxmlformats.org/markup-compatibility/2006">
        <mc:Choice xmlns:cx2="http://schemas.microsoft.com/office/drawing/2015/10/21/chartex" Requires="cx2">
          <p:graphicFrame>
            <p:nvGraphicFramePr>
              <p:cNvPr id="4" name="Content Placeholder 3">
                <a:extLst>
                  <a:ext uri="{FF2B5EF4-FFF2-40B4-BE49-F238E27FC236}">
                    <a16:creationId xmlns:a16="http://schemas.microsoft.com/office/drawing/2014/main" id="{719B471F-C4CA-0A46-8B83-D854589698F0}"/>
                  </a:ext>
                </a:extLst>
              </p:cNvPr>
              <p:cNvGraphicFramePr>
                <a:graphicFrameLocks noGrp="1"/>
              </p:cNvGraphicFramePr>
              <p:nvPr>
                <p:ph idx="1"/>
                <p:extLst>
                  <p:ext uri="{D42A27DB-BD31-4B8C-83A1-F6EECF244321}">
                    <p14:modId xmlns:p14="http://schemas.microsoft.com/office/powerpoint/2010/main" val="968257299"/>
                  </p:ext>
                </p:extLst>
              </p:nvPr>
            </p:nvGraphicFramePr>
            <p:xfrm>
              <a:off x="3868738" y="863600"/>
              <a:ext cx="7315200" cy="5121275"/>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4" name="Content Placeholder 3">
                <a:extLst>
                  <a:ext uri="{FF2B5EF4-FFF2-40B4-BE49-F238E27FC236}">
                    <a16:creationId xmlns:a16="http://schemas.microsoft.com/office/drawing/2014/main" id="{719B471F-C4CA-0A46-8B83-D854589698F0}"/>
                  </a:ext>
                </a:extLst>
              </p:cNvPr>
              <p:cNvPicPr>
                <a:picLocks noGrp="1" noRot="1" noChangeAspect="1" noMove="1" noResize="1" noEditPoints="1" noAdjustHandles="1" noChangeArrowheads="1" noChangeShapeType="1"/>
              </p:cNvPicPr>
              <p:nvPr/>
            </p:nvPicPr>
            <p:blipFill>
              <a:blip r:embed="rId4"/>
              <a:stretch>
                <a:fillRect/>
              </a:stretch>
            </p:blipFill>
            <p:spPr>
              <a:xfrm>
                <a:off x="3868738" y="863600"/>
                <a:ext cx="7315200" cy="5121275"/>
              </a:xfrm>
              <a:prstGeom prst="rect">
                <a:avLst/>
              </a:prstGeom>
            </p:spPr>
          </p:pic>
        </mc:Fallback>
      </mc:AlternateContent>
      <p:sp>
        <p:nvSpPr>
          <p:cNvPr id="5" name="TextBox 4">
            <a:extLst>
              <a:ext uri="{FF2B5EF4-FFF2-40B4-BE49-F238E27FC236}">
                <a16:creationId xmlns:a16="http://schemas.microsoft.com/office/drawing/2014/main" id="{C21F3499-0720-324F-8E76-942F331DB918}"/>
              </a:ext>
            </a:extLst>
          </p:cNvPr>
          <p:cNvSpPr txBox="1"/>
          <p:nvPr/>
        </p:nvSpPr>
        <p:spPr>
          <a:xfrm>
            <a:off x="6638915" y="1504370"/>
            <a:ext cx="1774845" cy="523220"/>
          </a:xfrm>
          <a:prstGeom prst="rect">
            <a:avLst/>
          </a:prstGeom>
          <a:noFill/>
        </p:spPr>
        <p:txBody>
          <a:bodyPr wrap="none" rtlCol="0">
            <a:spAutoFit/>
          </a:bodyPr>
          <a:lstStyle/>
          <a:p>
            <a:r>
              <a:rPr lang="en-US" sz="2800" dirty="0">
                <a:solidFill>
                  <a:schemeClr val="bg1"/>
                </a:solidFill>
              </a:rPr>
              <a:t>Millennials</a:t>
            </a:r>
          </a:p>
        </p:txBody>
      </p:sp>
      <p:sp>
        <p:nvSpPr>
          <p:cNvPr id="6" name="TextBox 5">
            <a:extLst>
              <a:ext uri="{FF2B5EF4-FFF2-40B4-BE49-F238E27FC236}">
                <a16:creationId xmlns:a16="http://schemas.microsoft.com/office/drawing/2014/main" id="{45539F0F-B63E-7E4D-B49F-C71AFA514D4C}"/>
              </a:ext>
            </a:extLst>
          </p:cNvPr>
          <p:cNvSpPr txBox="1"/>
          <p:nvPr/>
        </p:nvSpPr>
        <p:spPr>
          <a:xfrm>
            <a:off x="6743654" y="3167390"/>
            <a:ext cx="1565365" cy="523220"/>
          </a:xfrm>
          <a:prstGeom prst="rect">
            <a:avLst/>
          </a:prstGeom>
          <a:noFill/>
        </p:spPr>
        <p:txBody>
          <a:bodyPr wrap="none" rtlCol="0">
            <a:spAutoFit/>
          </a:bodyPr>
          <a:lstStyle/>
          <a:p>
            <a:r>
              <a:rPr lang="en-US" sz="2800" dirty="0">
                <a:solidFill>
                  <a:schemeClr val="bg1"/>
                </a:solidFill>
              </a:rPr>
              <a:t>Gen </a:t>
            </a:r>
            <a:r>
              <a:rPr lang="en-US" sz="2800" dirty="0" err="1">
                <a:solidFill>
                  <a:schemeClr val="bg1"/>
                </a:solidFill>
              </a:rPr>
              <a:t>X’ers</a:t>
            </a:r>
            <a:endParaRPr lang="en-US" sz="2800" dirty="0">
              <a:solidFill>
                <a:schemeClr val="bg1"/>
              </a:solidFill>
            </a:endParaRPr>
          </a:p>
        </p:txBody>
      </p:sp>
      <p:sp>
        <p:nvSpPr>
          <p:cNvPr id="7" name="TextBox 6">
            <a:extLst>
              <a:ext uri="{FF2B5EF4-FFF2-40B4-BE49-F238E27FC236}">
                <a16:creationId xmlns:a16="http://schemas.microsoft.com/office/drawing/2014/main" id="{5B10B2BE-905A-384F-9F7C-22F552E98DDE}"/>
              </a:ext>
            </a:extLst>
          </p:cNvPr>
          <p:cNvSpPr txBox="1"/>
          <p:nvPr/>
        </p:nvSpPr>
        <p:spPr>
          <a:xfrm>
            <a:off x="6516286" y="4807466"/>
            <a:ext cx="2347117" cy="523220"/>
          </a:xfrm>
          <a:prstGeom prst="rect">
            <a:avLst/>
          </a:prstGeom>
          <a:noFill/>
        </p:spPr>
        <p:txBody>
          <a:bodyPr wrap="none" rtlCol="0">
            <a:spAutoFit/>
          </a:bodyPr>
          <a:lstStyle/>
          <a:p>
            <a:r>
              <a:rPr lang="en-US" sz="2800" dirty="0">
                <a:solidFill>
                  <a:schemeClr val="bg1"/>
                </a:solidFill>
              </a:rPr>
              <a:t>Baby Boomers</a:t>
            </a:r>
          </a:p>
        </p:txBody>
      </p:sp>
      <p:sp>
        <p:nvSpPr>
          <p:cNvPr id="9" name="TextBox 8">
            <a:extLst>
              <a:ext uri="{FF2B5EF4-FFF2-40B4-BE49-F238E27FC236}">
                <a16:creationId xmlns:a16="http://schemas.microsoft.com/office/drawing/2014/main" id="{C6EB8B45-57A4-2F45-AAB9-9F170A9FF6F9}"/>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89787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0C797-793B-5541-B5AC-FDD60517C31D}"/>
              </a:ext>
            </a:extLst>
          </p:cNvPr>
          <p:cNvSpPr>
            <a:spLocks noGrp="1"/>
          </p:cNvSpPr>
          <p:nvPr>
            <p:ph type="title"/>
          </p:nvPr>
        </p:nvSpPr>
        <p:spPr/>
        <p:txBody>
          <a:bodyPr/>
          <a:lstStyle/>
          <a:p>
            <a:r>
              <a:rPr lang="en-US" dirty="0"/>
              <a:t>Women Ask.</a:t>
            </a:r>
            <a:br>
              <a:rPr lang="en-US" dirty="0"/>
            </a:br>
            <a:r>
              <a:rPr lang="en-US" dirty="0"/>
              <a:t>But Don’t Get Raises.</a:t>
            </a:r>
          </a:p>
        </p:txBody>
      </p:sp>
      <p:graphicFrame>
        <p:nvGraphicFramePr>
          <p:cNvPr id="4" name="Content Placeholder 3">
            <a:extLst>
              <a:ext uri="{FF2B5EF4-FFF2-40B4-BE49-F238E27FC236}">
                <a16:creationId xmlns:a16="http://schemas.microsoft.com/office/drawing/2014/main" id="{DA7CAADC-8FCF-3644-A56B-25CE82D6C99E}"/>
              </a:ext>
            </a:extLst>
          </p:cNvPr>
          <p:cNvGraphicFramePr>
            <a:graphicFrameLocks noGrp="1"/>
          </p:cNvGraphicFramePr>
          <p:nvPr>
            <p:ph idx="1"/>
            <p:extLst>
              <p:ext uri="{D42A27DB-BD31-4B8C-83A1-F6EECF244321}">
                <p14:modId xmlns:p14="http://schemas.microsoft.com/office/powerpoint/2010/main" val="1719694058"/>
              </p:ext>
            </p:extLst>
          </p:nvPr>
        </p:nvGraphicFramePr>
        <p:xfrm>
          <a:off x="3868738" y="863600"/>
          <a:ext cx="7315200" cy="512127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4C08609B-DDE7-5D4E-B6F7-13512AF786F4}"/>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2450255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C64EB4F7-C5BE-7943-9D4C-AAF1DC56EDAD}"/>
              </a:ext>
            </a:extLst>
          </p:cNvPr>
          <p:cNvPicPr>
            <a:picLocks noChangeAspect="1"/>
          </p:cNvPicPr>
          <p:nvPr/>
        </p:nvPicPr>
        <p:blipFill>
          <a:blip r:embed="rId3"/>
          <a:stretch>
            <a:fillRect/>
          </a:stretch>
        </p:blipFill>
        <p:spPr>
          <a:xfrm>
            <a:off x="3778897" y="1234530"/>
            <a:ext cx="7772401" cy="4371975"/>
          </a:xfrm>
          <a:prstGeom prst="rect">
            <a:avLst/>
          </a:prstGeom>
        </p:spPr>
      </p:pic>
      <p:sp>
        <p:nvSpPr>
          <p:cNvPr id="4" name="TextBox 3">
            <a:extLst>
              <a:ext uri="{FF2B5EF4-FFF2-40B4-BE49-F238E27FC236}">
                <a16:creationId xmlns:a16="http://schemas.microsoft.com/office/drawing/2014/main" id="{2A2686AE-6094-7B48-8A6C-DD848BA816EF}"/>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
        <p:nvSpPr>
          <p:cNvPr id="5" name="Title 1">
            <a:extLst>
              <a:ext uri="{FF2B5EF4-FFF2-40B4-BE49-F238E27FC236}">
                <a16:creationId xmlns:a16="http://schemas.microsoft.com/office/drawing/2014/main" id="{12B36887-9FD0-7B45-AA83-FF779E6AF469}"/>
              </a:ext>
            </a:extLst>
          </p:cNvPr>
          <p:cNvSpPr>
            <a:spLocks noGrp="1"/>
          </p:cNvSpPr>
          <p:nvPr>
            <p:ph type="title"/>
          </p:nvPr>
        </p:nvSpPr>
        <p:spPr>
          <a:xfrm>
            <a:off x="252919" y="1123837"/>
            <a:ext cx="2947482" cy="4601183"/>
          </a:xfrm>
        </p:spPr>
        <p:txBody>
          <a:bodyPr vert="horz" lIns="91440" tIns="45720" rIns="91440" bIns="45720" rtlCol="0">
            <a:normAutofit/>
          </a:bodyPr>
          <a:lstStyle/>
          <a:p>
            <a:pPr lvl="0"/>
            <a:r>
              <a:rPr lang="en-US" dirty="0"/>
              <a:t>Negotiation: US Women’s National Soccer Team</a:t>
            </a:r>
          </a:p>
        </p:txBody>
      </p:sp>
    </p:spTree>
    <p:extLst>
      <p:ext uri="{BB962C8B-B14F-4D97-AF65-F5344CB8AC3E}">
        <p14:creationId xmlns:p14="http://schemas.microsoft.com/office/powerpoint/2010/main" val="91407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DB6E7710-ACE2-894D-B6A6-B9D59AAD6638}"/>
              </a:ext>
            </a:extLst>
          </p:cNvPr>
          <p:cNvPicPr>
            <a:picLocks noChangeAspect="1"/>
          </p:cNvPicPr>
          <p:nvPr/>
        </p:nvPicPr>
        <p:blipFill>
          <a:blip r:embed="rId3"/>
          <a:stretch>
            <a:fillRect/>
          </a:stretch>
        </p:blipFill>
        <p:spPr>
          <a:xfrm>
            <a:off x="4536439" y="63375"/>
            <a:ext cx="4726093" cy="6800134"/>
          </a:xfrm>
          <a:prstGeom prst="rect">
            <a:avLst/>
          </a:prstGeom>
        </p:spPr>
      </p:pic>
      <p:sp>
        <p:nvSpPr>
          <p:cNvPr id="9" name="Title 1">
            <a:extLst>
              <a:ext uri="{FF2B5EF4-FFF2-40B4-BE49-F238E27FC236}">
                <a16:creationId xmlns:a16="http://schemas.microsoft.com/office/drawing/2014/main" id="{254A050F-E7A0-304C-A0A8-FDD88DCB3F4B}"/>
              </a:ext>
            </a:extLst>
          </p:cNvPr>
          <p:cNvSpPr>
            <a:spLocks noGrp="1"/>
          </p:cNvSpPr>
          <p:nvPr>
            <p:ph type="title"/>
          </p:nvPr>
        </p:nvSpPr>
        <p:spPr>
          <a:xfrm>
            <a:off x="252919" y="1123837"/>
            <a:ext cx="2947482" cy="4601183"/>
          </a:xfrm>
        </p:spPr>
        <p:txBody>
          <a:bodyPr vert="horz" lIns="91440" tIns="45720" rIns="91440" bIns="45720" rtlCol="0">
            <a:normAutofit/>
          </a:bodyPr>
          <a:lstStyle/>
          <a:p>
            <a:pPr lvl="0"/>
            <a:r>
              <a:rPr lang="en-US" dirty="0"/>
              <a:t>Caregiving Penalty</a:t>
            </a:r>
          </a:p>
        </p:txBody>
      </p:sp>
      <p:sp>
        <p:nvSpPr>
          <p:cNvPr id="4" name="TextBox 3">
            <a:extLst>
              <a:ext uri="{FF2B5EF4-FFF2-40B4-BE49-F238E27FC236}">
                <a16:creationId xmlns:a16="http://schemas.microsoft.com/office/drawing/2014/main" id="{A95CD413-D4A5-3542-8CC9-4F215EFC6ECE}"/>
              </a:ext>
            </a:extLst>
          </p:cNvPr>
          <p:cNvSpPr txBox="1"/>
          <p:nvPr/>
        </p:nvSpPr>
        <p:spPr>
          <a:xfrm>
            <a:off x="8252659" y="6344155"/>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2170357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F924-DFA5-2844-9663-EF306B8E11C7}"/>
              </a:ext>
            </a:extLst>
          </p:cNvPr>
          <p:cNvSpPr>
            <a:spLocks noGrp="1"/>
          </p:cNvSpPr>
          <p:nvPr>
            <p:ph type="title"/>
          </p:nvPr>
        </p:nvSpPr>
        <p:spPr/>
        <p:txBody>
          <a:bodyPr/>
          <a:lstStyle/>
          <a:p>
            <a:r>
              <a:rPr lang="en-US" dirty="0"/>
              <a:t>Discrimination &amp; Unconscious Bias</a:t>
            </a:r>
          </a:p>
        </p:txBody>
      </p:sp>
      <p:pic>
        <p:nvPicPr>
          <p:cNvPr id="5" name="Content Placeholder 4" descr="A screenshot of a cell phone&#10;&#10;Description automatically generated">
            <a:extLst>
              <a:ext uri="{FF2B5EF4-FFF2-40B4-BE49-F238E27FC236}">
                <a16:creationId xmlns:a16="http://schemas.microsoft.com/office/drawing/2014/main" id="{1526743F-060B-EE43-81E3-289113CEDF8C}"/>
              </a:ext>
            </a:extLst>
          </p:cNvPr>
          <p:cNvPicPr>
            <a:picLocks noGrp="1" noChangeAspect="1"/>
          </p:cNvPicPr>
          <p:nvPr>
            <p:ph idx="1"/>
          </p:nvPr>
        </p:nvPicPr>
        <p:blipFill>
          <a:blip r:embed="rId3"/>
          <a:stretch>
            <a:fillRect/>
          </a:stretch>
        </p:blipFill>
        <p:spPr>
          <a:xfrm>
            <a:off x="4868373" y="0"/>
            <a:ext cx="5062142" cy="6858000"/>
          </a:xfrm>
        </p:spPr>
      </p:pic>
      <p:sp>
        <p:nvSpPr>
          <p:cNvPr id="4" name="TextBox 3">
            <a:extLst>
              <a:ext uri="{FF2B5EF4-FFF2-40B4-BE49-F238E27FC236}">
                <a16:creationId xmlns:a16="http://schemas.microsoft.com/office/drawing/2014/main" id="{0C77ACBA-6B10-0C4E-AB54-682F0D058FE9}"/>
              </a:ext>
            </a:extLst>
          </p:cNvPr>
          <p:cNvSpPr txBox="1"/>
          <p:nvPr/>
        </p:nvSpPr>
        <p:spPr>
          <a:xfrm>
            <a:off x="8252659" y="6344155"/>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4788439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07CBBDD0-4420-4A50-96AB-392F9B97C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65BA403-54B9-4A0B-BC79-028C495C0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7552943"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90616F0-26B1-E544-A27B-266D570A91CB}"/>
              </a:ext>
            </a:extLst>
          </p:cNvPr>
          <p:cNvSpPr>
            <a:spLocks noGrp="1"/>
          </p:cNvSpPr>
          <p:nvPr>
            <p:ph type="title"/>
          </p:nvPr>
        </p:nvSpPr>
        <p:spPr>
          <a:xfrm>
            <a:off x="696177" y="1796796"/>
            <a:ext cx="6068070" cy="3255264"/>
          </a:xfrm>
        </p:spPr>
        <p:txBody>
          <a:bodyPr vert="horz" lIns="91440" tIns="45720" rIns="91440" bIns="45720" rtlCol="0" anchor="b">
            <a:normAutofit/>
          </a:bodyPr>
          <a:lstStyle/>
          <a:p>
            <a:r>
              <a:rPr lang="en-US" dirty="0"/>
              <a:t>Nineteen years after her first day at Goodyear, Lilly received an anonymous note revealing that she was making thousands less per year than the men in her position. </a:t>
            </a:r>
            <a:endParaRPr lang="en-US" sz="5900" spc="-100" dirty="0"/>
          </a:p>
        </p:txBody>
      </p:sp>
      <p:pic>
        <p:nvPicPr>
          <p:cNvPr id="5" name="Content Placeholder 4" descr="A person wearing a suit and tie&#10;&#10;Description automatically generated">
            <a:extLst>
              <a:ext uri="{FF2B5EF4-FFF2-40B4-BE49-F238E27FC236}">
                <a16:creationId xmlns:a16="http://schemas.microsoft.com/office/drawing/2014/main" id="{C141EB55-5B96-1649-80FE-F2E3307B0410}"/>
              </a:ext>
            </a:extLst>
          </p:cNvPr>
          <p:cNvPicPr>
            <a:picLocks noGrp="1" noChangeAspect="1"/>
          </p:cNvPicPr>
          <p:nvPr>
            <p:ph idx="1"/>
          </p:nvPr>
        </p:nvPicPr>
        <p:blipFill>
          <a:blip r:embed="rId3"/>
          <a:stretch>
            <a:fillRect/>
          </a:stretch>
        </p:blipFill>
        <p:spPr>
          <a:xfrm>
            <a:off x="8037574" y="834475"/>
            <a:ext cx="3458249" cy="5180897"/>
          </a:xfrm>
          <a:prstGeom prst="rect">
            <a:avLst/>
          </a:prstGeom>
        </p:spPr>
      </p:pic>
      <p:sp>
        <p:nvSpPr>
          <p:cNvPr id="18" name="Rectangle 17">
            <a:extLst>
              <a:ext uri="{FF2B5EF4-FFF2-40B4-BE49-F238E27FC236}">
                <a16:creationId xmlns:a16="http://schemas.microsoft.com/office/drawing/2014/main" id="{DC8C6883-513A-4FE8-8B55-7AA2A13A9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a:extLst>
              <a:ext uri="{FF2B5EF4-FFF2-40B4-BE49-F238E27FC236}">
                <a16:creationId xmlns:a16="http://schemas.microsoft.com/office/drawing/2014/main" id="{9A54B98A-D838-5145-B120-3A1380E8BEA4}"/>
              </a:ext>
            </a:extLst>
          </p:cNvPr>
          <p:cNvSpPr txBox="1"/>
          <p:nvPr/>
        </p:nvSpPr>
        <p:spPr>
          <a:xfrm>
            <a:off x="8252659" y="6344155"/>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42594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1CED2-0DB0-FD4B-9D67-A30C3F7158AE}"/>
              </a:ext>
            </a:extLst>
          </p:cNvPr>
          <p:cNvSpPr>
            <a:spLocks noGrp="1"/>
          </p:cNvSpPr>
          <p:nvPr>
            <p:ph type="title"/>
          </p:nvPr>
        </p:nvSpPr>
        <p:spPr/>
        <p:txBody>
          <a:bodyPr>
            <a:normAutofit/>
          </a:bodyPr>
          <a:lstStyle/>
          <a:p>
            <a:r>
              <a:rPr lang="en-US" dirty="0"/>
              <a:t>What Can Private Industry Do?</a:t>
            </a:r>
          </a:p>
        </p:txBody>
      </p:sp>
      <p:graphicFrame>
        <p:nvGraphicFramePr>
          <p:cNvPr id="5" name="Content Placeholder 2">
            <a:extLst>
              <a:ext uri="{FF2B5EF4-FFF2-40B4-BE49-F238E27FC236}">
                <a16:creationId xmlns:a16="http://schemas.microsoft.com/office/drawing/2014/main" id="{F596A086-C6A1-4792-BBB1-F84845DEA088}"/>
              </a:ext>
            </a:extLst>
          </p:cNvPr>
          <p:cNvGraphicFramePr>
            <a:graphicFrameLocks noGrp="1"/>
          </p:cNvGraphicFramePr>
          <p:nvPr>
            <p:ph idx="1"/>
            <p:extLst>
              <p:ext uri="{D42A27DB-BD31-4B8C-83A1-F6EECF244321}">
                <p14:modId xmlns:p14="http://schemas.microsoft.com/office/powerpoint/2010/main" val="3795332092"/>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F5B5208-FB28-C14A-BAD5-750647C8EE9F}"/>
              </a:ext>
            </a:extLst>
          </p:cNvPr>
          <p:cNvSpPr txBox="1"/>
          <p:nvPr/>
        </p:nvSpPr>
        <p:spPr>
          <a:xfrm>
            <a:off x="1545408" y="6028437"/>
            <a:ext cx="10306989" cy="584775"/>
          </a:xfrm>
          <a:prstGeom prst="rect">
            <a:avLst/>
          </a:prstGeom>
          <a:noFill/>
        </p:spPr>
        <p:txBody>
          <a:bodyPr wrap="none" rtlCol="0">
            <a:spAutoFit/>
          </a:bodyPr>
          <a:lstStyle/>
          <a:p>
            <a:r>
              <a:rPr lang="en-US" sz="1400" i="1" dirty="0"/>
              <a:t>Quote: Natasha Lamb, Arjuna Capital, named by Bloomberg Businessweek as one of the “Bloomberg 50” who defined global business in 2017.</a:t>
            </a:r>
            <a:endParaRPr lang="en-US" sz="1400" dirty="0"/>
          </a:p>
          <a:p>
            <a:endParaRPr lang="en-US" dirty="0"/>
          </a:p>
        </p:txBody>
      </p:sp>
      <p:sp>
        <p:nvSpPr>
          <p:cNvPr id="6" name="TextBox 5">
            <a:extLst>
              <a:ext uri="{FF2B5EF4-FFF2-40B4-BE49-F238E27FC236}">
                <a16:creationId xmlns:a16="http://schemas.microsoft.com/office/drawing/2014/main" id="{68FA6D89-F137-1F48-9273-EA51C43440F5}"/>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650730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4C9EE1D-12BB-43F7-9A2A-893578DCA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43962A31-C54E-4762-B155-59777FED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8" name="Rectangle 17">
            <a:extLst>
              <a:ext uri="{FF2B5EF4-FFF2-40B4-BE49-F238E27FC236}">
                <a16:creationId xmlns:a16="http://schemas.microsoft.com/office/drawing/2014/main" id="{4B392D36-B685-45E0-B197-6EE5D74809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DCA8533-CC5E-4754-9A04-047EDE49E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A5DC887-03D2-F648-9434-23EF58D040D7}"/>
              </a:ext>
            </a:extLst>
          </p:cNvPr>
          <p:cNvSpPr>
            <a:spLocks noGrp="1"/>
          </p:cNvSpPr>
          <p:nvPr>
            <p:ph type="title"/>
          </p:nvPr>
        </p:nvSpPr>
        <p:spPr>
          <a:xfrm>
            <a:off x="1069848" y="4590661"/>
            <a:ext cx="10210862" cy="1065690"/>
          </a:xfrm>
        </p:spPr>
        <p:txBody>
          <a:bodyPr vert="horz" lIns="91440" tIns="45720" rIns="91440" bIns="45720" rtlCol="0" anchor="b">
            <a:normAutofit/>
          </a:bodyPr>
          <a:lstStyle/>
          <a:p>
            <a:r>
              <a:rPr lang="en-US" sz="5900" spc="-100" dirty="0"/>
              <a:t>Example: Equal Pay Out Event</a:t>
            </a:r>
          </a:p>
        </p:txBody>
      </p:sp>
      <p:pic>
        <p:nvPicPr>
          <p:cNvPr id="5" name="Content Placeholder 4" descr="A person standing on a stage&#10;&#10;Description automatically generated">
            <a:extLst>
              <a:ext uri="{FF2B5EF4-FFF2-40B4-BE49-F238E27FC236}">
                <a16:creationId xmlns:a16="http://schemas.microsoft.com/office/drawing/2014/main" id="{57147B9E-0F08-7543-9B65-C0A78F0CE55A}"/>
              </a:ext>
            </a:extLst>
          </p:cNvPr>
          <p:cNvPicPr>
            <a:picLocks noGrp="1" noChangeAspect="1"/>
          </p:cNvPicPr>
          <p:nvPr>
            <p:ph idx="1"/>
          </p:nvPr>
        </p:nvPicPr>
        <p:blipFill rotWithShape="1">
          <a:blip r:embed="rId3"/>
          <a:srcRect l="21961" r="24803" b="1"/>
          <a:stretch/>
        </p:blipFill>
        <p:spPr>
          <a:xfrm>
            <a:off x="1063691" y="534050"/>
            <a:ext cx="3331905" cy="3457918"/>
          </a:xfrm>
          <a:prstGeom prst="rect">
            <a:avLst/>
          </a:prstGeom>
        </p:spPr>
      </p:pic>
      <p:pic>
        <p:nvPicPr>
          <p:cNvPr id="7" name="Picture 6" descr="A picture containing person, indoor&#10;&#10;Description automatically generated">
            <a:extLst>
              <a:ext uri="{FF2B5EF4-FFF2-40B4-BE49-F238E27FC236}">
                <a16:creationId xmlns:a16="http://schemas.microsoft.com/office/drawing/2014/main" id="{09E40A10-D675-564D-8E3A-4403E7EB492D}"/>
              </a:ext>
            </a:extLst>
          </p:cNvPr>
          <p:cNvPicPr>
            <a:picLocks noChangeAspect="1"/>
          </p:cNvPicPr>
          <p:nvPr/>
        </p:nvPicPr>
        <p:blipFill rotWithShape="1">
          <a:blip r:embed="rId4"/>
          <a:srcRect l="11109" r="37100"/>
          <a:stretch/>
        </p:blipFill>
        <p:spPr>
          <a:xfrm>
            <a:off x="4717329" y="534042"/>
            <a:ext cx="3331905" cy="3457934"/>
          </a:xfrm>
          <a:prstGeom prst="rect">
            <a:avLst/>
          </a:prstGeom>
        </p:spPr>
      </p:pic>
      <p:pic>
        <p:nvPicPr>
          <p:cNvPr id="9" name="Content Placeholder 4">
            <a:extLst>
              <a:ext uri="{FF2B5EF4-FFF2-40B4-BE49-F238E27FC236}">
                <a16:creationId xmlns:a16="http://schemas.microsoft.com/office/drawing/2014/main" id="{AA8E7FF7-4229-134A-B17F-FBCACACD735B}"/>
              </a:ext>
            </a:extLst>
          </p:cNvPr>
          <p:cNvPicPr>
            <a:picLocks noChangeAspect="1"/>
          </p:cNvPicPr>
          <p:nvPr/>
        </p:nvPicPr>
        <p:blipFill rotWithShape="1">
          <a:blip r:embed="rId5"/>
          <a:srcRect l="22905" r="39982" b="2"/>
          <a:stretch/>
        </p:blipFill>
        <p:spPr>
          <a:xfrm>
            <a:off x="8370967" y="534831"/>
            <a:ext cx="3331906" cy="3456357"/>
          </a:xfrm>
          <a:prstGeom prst="rect">
            <a:avLst/>
          </a:prstGeom>
        </p:spPr>
      </p:pic>
      <p:sp>
        <p:nvSpPr>
          <p:cNvPr id="10" name="TextBox 9">
            <a:extLst>
              <a:ext uri="{FF2B5EF4-FFF2-40B4-BE49-F238E27FC236}">
                <a16:creationId xmlns:a16="http://schemas.microsoft.com/office/drawing/2014/main" id="{E100137F-CA71-4042-A896-53DCD69D0BAA}"/>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3161126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1D89-8DA6-1440-AD94-5BC022E27BBC}"/>
              </a:ext>
            </a:extLst>
          </p:cNvPr>
          <p:cNvSpPr>
            <a:spLocks noGrp="1"/>
          </p:cNvSpPr>
          <p:nvPr>
            <p:ph type="title"/>
          </p:nvPr>
        </p:nvSpPr>
        <p:spPr/>
        <p:txBody>
          <a:bodyPr vert="horz" lIns="91440" tIns="45720" rIns="91440" bIns="45720" rtlCol="0">
            <a:normAutofit/>
          </a:bodyPr>
          <a:lstStyle/>
          <a:p>
            <a:r>
              <a:rPr lang="en-US" spc="-100" dirty="0"/>
              <a:t>Common Myths</a:t>
            </a:r>
          </a:p>
        </p:txBody>
      </p:sp>
      <p:graphicFrame>
        <p:nvGraphicFramePr>
          <p:cNvPr id="18" name="Content Placeholder 6">
            <a:extLst>
              <a:ext uri="{FF2B5EF4-FFF2-40B4-BE49-F238E27FC236}">
                <a16:creationId xmlns:a16="http://schemas.microsoft.com/office/drawing/2014/main" id="{713A5C42-20A7-4EE4-8A08-A636DEE949F1}"/>
              </a:ext>
            </a:extLst>
          </p:cNvPr>
          <p:cNvGraphicFramePr>
            <a:graphicFrameLocks noGrp="1"/>
          </p:cNvGraphicFramePr>
          <p:nvPr>
            <p:ph idx="1"/>
            <p:extLst>
              <p:ext uri="{D42A27DB-BD31-4B8C-83A1-F6EECF244321}">
                <p14:modId xmlns:p14="http://schemas.microsoft.com/office/powerpoint/2010/main" val="86031623"/>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28F0ED94-CC44-ED42-AC88-F3DDFA867C75}"/>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95102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8">
                                            <p:graphicEl>
                                              <a:dgm id="{9DE81639-86A5-6346-8B69-61C19CAD1F26}"/>
                                            </p:graphicEl>
                                          </p:spTgt>
                                        </p:tgtEl>
                                        <p:attrNameLst>
                                          <p:attrName>style.visibility</p:attrName>
                                        </p:attrNameLst>
                                      </p:cBhvr>
                                      <p:to>
                                        <p:strVal val="visible"/>
                                      </p:to>
                                    </p:set>
                                    <p:animEffect transition="in" filter="fade">
                                      <p:cBhvr>
                                        <p:cTn id="7" dur="1000"/>
                                        <p:tgtEl>
                                          <p:spTgt spid="18">
                                            <p:graphicEl>
                                              <a:dgm id="{9DE81639-86A5-6346-8B69-61C19CAD1F26}"/>
                                            </p:graphicEl>
                                          </p:spTgt>
                                        </p:tgtEl>
                                      </p:cBhvr>
                                    </p:animEffect>
                                    <p:anim calcmode="lin" valueType="num">
                                      <p:cBhvr>
                                        <p:cTn id="8" dur="1000" fill="hold"/>
                                        <p:tgtEl>
                                          <p:spTgt spid="18">
                                            <p:graphicEl>
                                              <a:dgm id="{9DE81639-86A5-6346-8B69-61C19CAD1F26}"/>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18">
                                            <p:graphicEl>
                                              <a:dgm id="{9DE81639-86A5-6346-8B69-61C19CAD1F26}"/>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8">
                                            <p:graphicEl>
                                              <a:dgm id="{9DE81639-86A5-6346-8B69-61C19CAD1F26}"/>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
                                            <p:graphicEl>
                                              <a:dgm id="{25F1B27A-C971-224D-941A-DC6FBE209835}"/>
                                            </p:graphicEl>
                                          </p:spTgt>
                                        </p:tgtEl>
                                        <p:attrNameLst>
                                          <p:attrName>style.visibility</p:attrName>
                                        </p:attrNameLst>
                                      </p:cBhvr>
                                      <p:to>
                                        <p:strVal val="visible"/>
                                      </p:to>
                                    </p:set>
                                    <p:animEffect transition="in" filter="fade">
                                      <p:cBhvr>
                                        <p:cTn id="15" dur="1000"/>
                                        <p:tgtEl>
                                          <p:spTgt spid="18">
                                            <p:graphicEl>
                                              <a:dgm id="{25F1B27A-C971-224D-941A-DC6FBE209835}"/>
                                            </p:graphicEl>
                                          </p:spTgt>
                                        </p:tgtEl>
                                      </p:cBhvr>
                                    </p:animEffect>
                                    <p:anim calcmode="lin" valueType="num">
                                      <p:cBhvr>
                                        <p:cTn id="16" dur="1000" fill="hold"/>
                                        <p:tgtEl>
                                          <p:spTgt spid="18">
                                            <p:graphicEl>
                                              <a:dgm id="{25F1B27A-C971-224D-941A-DC6FBE209835}"/>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18">
                                            <p:graphicEl>
                                              <a:dgm id="{25F1B27A-C971-224D-941A-DC6FBE209835}"/>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graphicEl>
                                              <a:dgm id="{25F1B27A-C971-224D-941A-DC6FBE209835}"/>
                                            </p:graphic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18">
                                            <p:graphicEl>
                                              <a:dgm id="{C624EFC9-A798-8B4D-9831-4F61C26E6B30}"/>
                                            </p:graphicEl>
                                          </p:spTgt>
                                        </p:tgtEl>
                                        <p:attrNameLst>
                                          <p:attrName>style.visibility</p:attrName>
                                        </p:attrNameLst>
                                      </p:cBhvr>
                                      <p:to>
                                        <p:strVal val="visible"/>
                                      </p:to>
                                    </p:set>
                                    <p:animEffect transition="in" filter="fade">
                                      <p:cBhvr>
                                        <p:cTn id="23" dur="1000"/>
                                        <p:tgtEl>
                                          <p:spTgt spid="18">
                                            <p:graphicEl>
                                              <a:dgm id="{C624EFC9-A798-8B4D-9831-4F61C26E6B30}"/>
                                            </p:graphicEl>
                                          </p:spTgt>
                                        </p:tgtEl>
                                      </p:cBhvr>
                                    </p:animEffect>
                                    <p:anim calcmode="lin" valueType="num">
                                      <p:cBhvr>
                                        <p:cTn id="24" dur="1000" fill="hold"/>
                                        <p:tgtEl>
                                          <p:spTgt spid="18">
                                            <p:graphicEl>
                                              <a:dgm id="{C624EFC9-A798-8B4D-9831-4F61C26E6B30}"/>
                                            </p:graphicEl>
                                          </p:spTgt>
                                        </p:tgtEl>
                                        <p:attrNameLst>
                                          <p:attrName>ppt_x</p:attrName>
                                        </p:attrNameLst>
                                      </p:cBhvr>
                                      <p:tavLst>
                                        <p:tav tm="0">
                                          <p:val>
                                            <p:strVal val="#ppt_x"/>
                                          </p:val>
                                        </p:tav>
                                        <p:tav tm="100000">
                                          <p:val>
                                            <p:strVal val="#ppt_x"/>
                                          </p:val>
                                        </p:tav>
                                      </p:tavLst>
                                    </p:anim>
                                    <p:anim calcmode="lin" valueType="num">
                                      <p:cBhvr>
                                        <p:cTn id="25" dur="900" decel="100000" fill="hold"/>
                                        <p:tgtEl>
                                          <p:spTgt spid="18">
                                            <p:graphicEl>
                                              <a:dgm id="{C624EFC9-A798-8B4D-9831-4F61C26E6B30}"/>
                                            </p:graphic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8">
                                            <p:graphicEl>
                                              <a:dgm id="{C624EFC9-A798-8B4D-9831-4F61C26E6B30}"/>
                                            </p:graphic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8">
                                            <p:graphicEl>
                                              <a:dgm id="{35539ADE-A93C-2E49-9B73-CC00460044B2}"/>
                                            </p:graphicEl>
                                          </p:spTgt>
                                        </p:tgtEl>
                                        <p:attrNameLst>
                                          <p:attrName>style.visibility</p:attrName>
                                        </p:attrNameLst>
                                      </p:cBhvr>
                                      <p:to>
                                        <p:strVal val="visible"/>
                                      </p:to>
                                    </p:set>
                                    <p:animEffect transition="in" filter="fade">
                                      <p:cBhvr>
                                        <p:cTn id="31" dur="1000"/>
                                        <p:tgtEl>
                                          <p:spTgt spid="18">
                                            <p:graphicEl>
                                              <a:dgm id="{35539ADE-A93C-2E49-9B73-CC00460044B2}"/>
                                            </p:graphicEl>
                                          </p:spTgt>
                                        </p:tgtEl>
                                      </p:cBhvr>
                                    </p:animEffect>
                                    <p:anim calcmode="lin" valueType="num">
                                      <p:cBhvr>
                                        <p:cTn id="32" dur="1000" fill="hold"/>
                                        <p:tgtEl>
                                          <p:spTgt spid="18">
                                            <p:graphicEl>
                                              <a:dgm id="{35539ADE-A93C-2E49-9B73-CC00460044B2}"/>
                                            </p:graphicEl>
                                          </p:spTgt>
                                        </p:tgtEl>
                                        <p:attrNameLst>
                                          <p:attrName>ppt_x</p:attrName>
                                        </p:attrNameLst>
                                      </p:cBhvr>
                                      <p:tavLst>
                                        <p:tav tm="0">
                                          <p:val>
                                            <p:strVal val="#ppt_x"/>
                                          </p:val>
                                        </p:tav>
                                        <p:tav tm="100000">
                                          <p:val>
                                            <p:strVal val="#ppt_x"/>
                                          </p:val>
                                        </p:tav>
                                      </p:tavLst>
                                    </p:anim>
                                    <p:anim calcmode="lin" valueType="num">
                                      <p:cBhvr>
                                        <p:cTn id="33" dur="900" decel="100000" fill="hold"/>
                                        <p:tgtEl>
                                          <p:spTgt spid="18">
                                            <p:graphicEl>
                                              <a:dgm id="{35539ADE-A93C-2E49-9B73-CC00460044B2}"/>
                                            </p:graphic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8">
                                            <p:graphicEl>
                                              <a:dgm id="{35539ADE-A93C-2E49-9B73-CC00460044B2}"/>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8"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C745B-A477-AD41-9F10-89189FAABF67}"/>
              </a:ext>
            </a:extLst>
          </p:cNvPr>
          <p:cNvSpPr>
            <a:spLocks noGrp="1"/>
          </p:cNvSpPr>
          <p:nvPr>
            <p:ph type="title"/>
          </p:nvPr>
        </p:nvSpPr>
        <p:spPr/>
        <p:txBody>
          <a:bodyPr>
            <a:normAutofit/>
          </a:bodyPr>
          <a:lstStyle/>
          <a:p>
            <a:pPr lvl="0"/>
            <a:r>
              <a:rPr lang="en-US" dirty="0"/>
              <a:t>What Can Government Do?</a:t>
            </a:r>
          </a:p>
        </p:txBody>
      </p:sp>
      <p:graphicFrame>
        <p:nvGraphicFramePr>
          <p:cNvPr id="5" name="Content Placeholder 2">
            <a:extLst>
              <a:ext uri="{FF2B5EF4-FFF2-40B4-BE49-F238E27FC236}">
                <a16:creationId xmlns:a16="http://schemas.microsoft.com/office/drawing/2014/main" id="{7538FA07-448D-42FD-BC50-D1A575790630}"/>
              </a:ext>
            </a:extLst>
          </p:cNvPr>
          <p:cNvGraphicFramePr>
            <a:graphicFrameLocks noGrp="1"/>
          </p:cNvGraphicFramePr>
          <p:nvPr>
            <p:ph idx="1"/>
            <p:extLst>
              <p:ext uri="{D42A27DB-BD31-4B8C-83A1-F6EECF244321}">
                <p14:modId xmlns:p14="http://schemas.microsoft.com/office/powerpoint/2010/main" val="283236805"/>
              </p:ext>
            </p:extLst>
          </p:nvPr>
        </p:nvGraphicFramePr>
        <p:xfrm>
          <a:off x="3759896" y="885459"/>
          <a:ext cx="7728267" cy="5087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FD52B256-2F51-EB40-B9D1-C469F70C281E}"/>
              </a:ext>
            </a:extLst>
          </p:cNvPr>
          <p:cNvSpPr txBox="1"/>
          <p:nvPr/>
        </p:nvSpPr>
        <p:spPr>
          <a:xfrm>
            <a:off x="608864" y="6081949"/>
            <a:ext cx="11311898" cy="323165"/>
          </a:xfrm>
          <a:prstGeom prst="rect">
            <a:avLst/>
          </a:prstGeom>
          <a:noFill/>
        </p:spPr>
        <p:txBody>
          <a:bodyPr wrap="square" rtlCol="0">
            <a:spAutoFit/>
          </a:bodyPr>
          <a:lstStyle/>
          <a:p>
            <a:pPr lvl="0"/>
            <a:r>
              <a:rPr lang="en-US" sz="1500" i="1" dirty="0"/>
              <a:t>Source: </a:t>
            </a:r>
            <a:r>
              <a:rPr lang="en-US" sz="1500" i="1" u="sng" dirty="0">
                <a:hlinkClick r:id="rId8"/>
              </a:rPr>
              <a:t>R&amp;P Report on Wage &amp; Benefit Disparities between Men &amp; Women in Wyoming</a:t>
            </a:r>
            <a:r>
              <a:rPr lang="en-US" sz="1500" i="1" dirty="0"/>
              <a:t> prepared by Wyoming Department of Workforce Services</a:t>
            </a:r>
            <a:endParaRPr lang="en-US" sz="1500" dirty="0"/>
          </a:p>
        </p:txBody>
      </p:sp>
      <p:sp>
        <p:nvSpPr>
          <p:cNvPr id="6" name="TextBox 5">
            <a:extLst>
              <a:ext uri="{FF2B5EF4-FFF2-40B4-BE49-F238E27FC236}">
                <a16:creationId xmlns:a16="http://schemas.microsoft.com/office/drawing/2014/main" id="{FFF00069-41CF-454D-BDB3-75E26A96D408}"/>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946208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A5DC887-03D2-F648-9434-23EF58D040D7}"/>
              </a:ext>
            </a:extLst>
          </p:cNvPr>
          <p:cNvSpPr>
            <a:spLocks noGrp="1"/>
          </p:cNvSpPr>
          <p:nvPr>
            <p:ph type="title"/>
          </p:nvPr>
        </p:nvSpPr>
        <p:spPr>
          <a:xfrm>
            <a:off x="1477113" y="864108"/>
            <a:ext cx="3135917" cy="5120639"/>
          </a:xfrm>
        </p:spPr>
        <p:txBody>
          <a:bodyPr vert="horz" lIns="91440" tIns="45720" rIns="91440" bIns="45720" rtlCol="0">
            <a:normAutofit/>
          </a:bodyPr>
          <a:lstStyle/>
          <a:p>
            <a:pPr algn="r"/>
            <a:r>
              <a:rPr lang="en-US" spc="-100" dirty="0">
                <a:solidFill>
                  <a:schemeClr val="tx1">
                    <a:lumMod val="85000"/>
                    <a:lumOff val="15000"/>
                  </a:schemeClr>
                </a:solidFill>
              </a:rPr>
              <a:t>What Does Closing the Gender Wage Gap Mean for Wyoming?</a:t>
            </a:r>
          </a:p>
        </p:txBody>
      </p:sp>
      <p:sp>
        <p:nvSpPr>
          <p:cNvPr id="11" name="Rectangle 10">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65D29AE-BC95-5A49-97B6-84AF842C4F1B}"/>
              </a:ext>
            </a:extLst>
          </p:cNvPr>
          <p:cNvSpPr>
            <a:spLocks noGrp="1"/>
          </p:cNvSpPr>
          <p:nvPr>
            <p:ph idx="1"/>
          </p:nvPr>
        </p:nvSpPr>
        <p:spPr>
          <a:xfrm>
            <a:off x="5289229" y="1015257"/>
            <a:ext cx="5910677" cy="4833308"/>
          </a:xfrm>
        </p:spPr>
        <p:txBody>
          <a:bodyPr>
            <a:normAutofit/>
          </a:bodyPr>
          <a:lstStyle/>
          <a:p>
            <a:pPr fontAlgn="base"/>
            <a:r>
              <a:rPr lang="en-US" sz="2400" dirty="0"/>
              <a:t>An infusion of </a:t>
            </a:r>
            <a:r>
              <a:rPr lang="en-US" sz="2400" b="1" dirty="0"/>
              <a:t>$153 million</a:t>
            </a:r>
            <a:r>
              <a:rPr lang="en-US" sz="2400" dirty="0"/>
              <a:t> in labor income </a:t>
            </a:r>
          </a:p>
          <a:p>
            <a:pPr lvl="0" fontAlgn="base"/>
            <a:r>
              <a:rPr lang="en-US" sz="2400" dirty="0"/>
              <a:t>An induced effect of </a:t>
            </a:r>
            <a:r>
              <a:rPr lang="en-US" sz="2400" b="1" dirty="0"/>
              <a:t>an additional 604 jobs</a:t>
            </a:r>
            <a:endParaRPr lang="en-US" sz="2400" dirty="0"/>
          </a:p>
          <a:p>
            <a:pPr lvl="0" fontAlgn="base"/>
            <a:r>
              <a:rPr lang="en-US" sz="2400" dirty="0"/>
              <a:t>Approximately $22.2 million in additional labor income</a:t>
            </a:r>
          </a:p>
          <a:p>
            <a:pPr lvl="0" fontAlgn="base"/>
            <a:r>
              <a:rPr lang="en-US" sz="2400" dirty="0"/>
              <a:t>Over $80 million in output to the Wyoming economy</a:t>
            </a:r>
          </a:p>
          <a:p>
            <a:pPr lvl="0" fontAlgn="base"/>
            <a:r>
              <a:rPr lang="en-US" sz="2400" b="1" dirty="0"/>
              <a:t>Increases to state and local taxes of more than $5 million</a:t>
            </a:r>
            <a:r>
              <a:rPr lang="en-US" sz="2400" dirty="0"/>
              <a:t>. </a:t>
            </a:r>
          </a:p>
        </p:txBody>
      </p:sp>
      <p:sp>
        <p:nvSpPr>
          <p:cNvPr id="15" name="Rectangle 14">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2BA0695-D971-214F-ABF2-7BE7AAD8E94B}"/>
              </a:ext>
            </a:extLst>
          </p:cNvPr>
          <p:cNvSpPr txBox="1"/>
          <p:nvPr/>
        </p:nvSpPr>
        <p:spPr>
          <a:xfrm>
            <a:off x="8252659" y="6344155"/>
            <a:ext cx="3433119" cy="307777"/>
          </a:xfrm>
          <a:prstGeom prst="rect">
            <a:avLst/>
          </a:prstGeom>
          <a:noFill/>
        </p:spPr>
        <p:txBody>
          <a:bodyPr wrap="none" rtlCol="0">
            <a:spAutoFit/>
          </a:bodyPr>
          <a:lstStyle/>
          <a:p>
            <a:r>
              <a:rPr lang="en-US" sz="1400" dirty="0"/>
              <a:t>© Wyoming Women’s Action Network, 2019</a:t>
            </a:r>
          </a:p>
        </p:txBody>
      </p:sp>
      <p:sp>
        <p:nvSpPr>
          <p:cNvPr id="3" name="TextBox 2">
            <a:extLst>
              <a:ext uri="{FF2B5EF4-FFF2-40B4-BE49-F238E27FC236}">
                <a16:creationId xmlns:a16="http://schemas.microsoft.com/office/drawing/2014/main" id="{4CF24F57-C0B8-D543-AEF9-C29CA923D2AC}"/>
              </a:ext>
            </a:extLst>
          </p:cNvPr>
          <p:cNvSpPr txBox="1"/>
          <p:nvPr/>
        </p:nvSpPr>
        <p:spPr>
          <a:xfrm>
            <a:off x="1286934" y="6070959"/>
            <a:ext cx="10417082" cy="307777"/>
          </a:xfrm>
          <a:prstGeom prst="rect">
            <a:avLst/>
          </a:prstGeom>
          <a:noFill/>
        </p:spPr>
        <p:txBody>
          <a:bodyPr wrap="none" rtlCol="0">
            <a:spAutoFit/>
          </a:bodyPr>
          <a:lstStyle/>
          <a:p>
            <a:r>
              <a:rPr lang="en-US" sz="1400" i="1" dirty="0"/>
              <a:t>Source: </a:t>
            </a:r>
            <a:r>
              <a:rPr lang="en-US" sz="1400" i="1" u="sng" dirty="0">
                <a:hlinkClick r:id="rId3"/>
              </a:rPr>
              <a:t>R&amp;P Report on Wage &amp; Benefit Disparities between Men &amp; Women in Wyoming</a:t>
            </a:r>
            <a:r>
              <a:rPr lang="en-US" sz="1400" i="1" dirty="0"/>
              <a:t> prepared by Wyoming Department of Workforce Services</a:t>
            </a:r>
          </a:p>
        </p:txBody>
      </p:sp>
    </p:spTree>
    <p:extLst>
      <p:ext uri="{BB962C8B-B14F-4D97-AF65-F5344CB8AC3E}">
        <p14:creationId xmlns:p14="http://schemas.microsoft.com/office/powerpoint/2010/main" val="53539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66E947-FB18-4E34-92A1-7AE6603498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E1FB687-F018-4798-90C8-38F1111E1A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228428" y="272368"/>
            <a:ext cx="1741251" cy="114300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181CED2-0DB0-FD4B-9D67-A30C3F7158AE}"/>
              </a:ext>
            </a:extLst>
          </p:cNvPr>
          <p:cNvSpPr>
            <a:spLocks noGrp="1"/>
          </p:cNvSpPr>
          <p:nvPr>
            <p:ph type="title"/>
          </p:nvPr>
        </p:nvSpPr>
        <p:spPr>
          <a:xfrm>
            <a:off x="641667" y="5257630"/>
            <a:ext cx="10908667" cy="1021405"/>
          </a:xfrm>
        </p:spPr>
        <p:txBody>
          <a:bodyPr>
            <a:normAutofit/>
          </a:bodyPr>
          <a:lstStyle/>
          <a:p>
            <a:pPr algn="ctr"/>
            <a:r>
              <a:rPr lang="en-US" dirty="0"/>
              <a:t>What Can You Do?</a:t>
            </a:r>
          </a:p>
        </p:txBody>
      </p:sp>
      <p:sp>
        <p:nvSpPr>
          <p:cNvPr id="14" name="Rectangle 13">
            <a:extLst>
              <a:ext uri="{FF2B5EF4-FFF2-40B4-BE49-F238E27FC236}">
                <a16:creationId xmlns:a16="http://schemas.microsoft.com/office/drawing/2014/main" id="{99BAA161-AE24-467D-9AE2-A99E23CD71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7030" y="-5522982"/>
            <a:ext cx="384048" cy="1143001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04AF15F-F38F-4389-BEDF-4BFFC7634742}"/>
              </a:ext>
            </a:extLst>
          </p:cNvPr>
          <p:cNvGraphicFramePr>
            <a:graphicFrameLocks noGrp="1"/>
          </p:cNvGraphicFramePr>
          <p:nvPr>
            <p:ph idx="1"/>
            <p:extLst>
              <p:ext uri="{D42A27DB-BD31-4B8C-83A1-F6EECF244321}">
                <p14:modId xmlns:p14="http://schemas.microsoft.com/office/powerpoint/2010/main" val="2680118819"/>
              </p:ext>
            </p:extLst>
          </p:nvPr>
        </p:nvGraphicFramePr>
        <p:xfrm>
          <a:off x="702727" y="1029176"/>
          <a:ext cx="10786546" cy="34441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09744A65-38F0-A44C-8682-7A6ED1A4B8F0}"/>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272424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5">
                                            <p:graphicEl>
                                              <a:dgm id="{91B86A0B-A95B-F646-8E77-071C328F826C}"/>
                                            </p:graphicEl>
                                          </p:spTgt>
                                        </p:tgtEl>
                                        <p:attrNameLst>
                                          <p:attrName>style.visibility</p:attrName>
                                        </p:attrNameLst>
                                      </p:cBhvr>
                                      <p:to>
                                        <p:strVal val="visible"/>
                                      </p:to>
                                    </p:set>
                                    <p:animEffect transition="in" filter="fade">
                                      <p:cBhvr>
                                        <p:cTn id="7" dur="1000"/>
                                        <p:tgtEl>
                                          <p:spTgt spid="5">
                                            <p:graphicEl>
                                              <a:dgm id="{91B86A0B-A95B-F646-8E77-071C328F826C}"/>
                                            </p:graphicEl>
                                          </p:spTgt>
                                        </p:tgtEl>
                                      </p:cBhvr>
                                    </p:animEffect>
                                    <p:anim calcmode="lin" valueType="num">
                                      <p:cBhvr>
                                        <p:cTn id="8" dur="1000" fill="hold"/>
                                        <p:tgtEl>
                                          <p:spTgt spid="5">
                                            <p:graphicEl>
                                              <a:dgm id="{91B86A0B-A95B-F646-8E77-071C328F826C}"/>
                                            </p:graphicEl>
                                          </p:spTgt>
                                        </p:tgtEl>
                                        <p:attrNameLst>
                                          <p:attrName>ppt_x</p:attrName>
                                        </p:attrNameLst>
                                      </p:cBhvr>
                                      <p:tavLst>
                                        <p:tav tm="0">
                                          <p:val>
                                            <p:strVal val="#ppt_x"/>
                                          </p:val>
                                        </p:tav>
                                        <p:tav tm="100000">
                                          <p:val>
                                            <p:strVal val="#ppt_x"/>
                                          </p:val>
                                        </p:tav>
                                      </p:tavLst>
                                    </p:anim>
                                    <p:anim calcmode="lin" valueType="num">
                                      <p:cBhvr>
                                        <p:cTn id="9" dur="900" decel="100000" fill="hold"/>
                                        <p:tgtEl>
                                          <p:spTgt spid="5">
                                            <p:graphicEl>
                                              <a:dgm id="{91B86A0B-A95B-F646-8E77-071C328F826C}"/>
                                            </p:graphic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5">
                                            <p:graphicEl>
                                              <a:dgm id="{91B86A0B-A95B-F646-8E77-071C328F826C}"/>
                                            </p:graphic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5">
                                            <p:graphicEl>
                                              <a:dgm id="{273808EA-2E4F-B741-80A4-D8CA4316B04E}"/>
                                            </p:graphicEl>
                                          </p:spTgt>
                                        </p:tgtEl>
                                        <p:attrNameLst>
                                          <p:attrName>style.visibility</p:attrName>
                                        </p:attrNameLst>
                                      </p:cBhvr>
                                      <p:to>
                                        <p:strVal val="visible"/>
                                      </p:to>
                                    </p:set>
                                    <p:animEffect transition="in" filter="fade">
                                      <p:cBhvr>
                                        <p:cTn id="15" dur="1000"/>
                                        <p:tgtEl>
                                          <p:spTgt spid="5">
                                            <p:graphicEl>
                                              <a:dgm id="{273808EA-2E4F-B741-80A4-D8CA4316B04E}"/>
                                            </p:graphicEl>
                                          </p:spTgt>
                                        </p:tgtEl>
                                      </p:cBhvr>
                                    </p:animEffect>
                                    <p:anim calcmode="lin" valueType="num">
                                      <p:cBhvr>
                                        <p:cTn id="16" dur="1000" fill="hold"/>
                                        <p:tgtEl>
                                          <p:spTgt spid="5">
                                            <p:graphicEl>
                                              <a:dgm id="{273808EA-2E4F-B741-80A4-D8CA4316B04E}"/>
                                            </p:graphicEl>
                                          </p:spTgt>
                                        </p:tgtEl>
                                        <p:attrNameLst>
                                          <p:attrName>ppt_x</p:attrName>
                                        </p:attrNameLst>
                                      </p:cBhvr>
                                      <p:tavLst>
                                        <p:tav tm="0">
                                          <p:val>
                                            <p:strVal val="#ppt_x"/>
                                          </p:val>
                                        </p:tav>
                                        <p:tav tm="100000">
                                          <p:val>
                                            <p:strVal val="#ppt_x"/>
                                          </p:val>
                                        </p:tav>
                                      </p:tavLst>
                                    </p:anim>
                                    <p:anim calcmode="lin" valueType="num">
                                      <p:cBhvr>
                                        <p:cTn id="17" dur="900" decel="100000" fill="hold"/>
                                        <p:tgtEl>
                                          <p:spTgt spid="5">
                                            <p:graphicEl>
                                              <a:dgm id="{273808EA-2E4F-B741-80A4-D8CA4316B04E}"/>
                                            </p:graphic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
                                            <p:graphicEl>
                                              <a:dgm id="{273808EA-2E4F-B741-80A4-D8CA4316B04E}"/>
                                            </p:graphic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5">
                                            <p:graphicEl>
                                              <a:dgm id="{882AD5B4-5333-2D4B-8F0A-E4AF0E35181B}"/>
                                            </p:graphicEl>
                                          </p:spTgt>
                                        </p:tgtEl>
                                        <p:attrNameLst>
                                          <p:attrName>style.visibility</p:attrName>
                                        </p:attrNameLst>
                                      </p:cBhvr>
                                      <p:to>
                                        <p:strVal val="visible"/>
                                      </p:to>
                                    </p:set>
                                    <p:animEffect transition="in" filter="fade">
                                      <p:cBhvr>
                                        <p:cTn id="21" dur="1000"/>
                                        <p:tgtEl>
                                          <p:spTgt spid="5">
                                            <p:graphicEl>
                                              <a:dgm id="{882AD5B4-5333-2D4B-8F0A-E4AF0E35181B}"/>
                                            </p:graphicEl>
                                          </p:spTgt>
                                        </p:tgtEl>
                                      </p:cBhvr>
                                    </p:animEffect>
                                    <p:anim calcmode="lin" valueType="num">
                                      <p:cBhvr>
                                        <p:cTn id="22" dur="1000" fill="hold"/>
                                        <p:tgtEl>
                                          <p:spTgt spid="5">
                                            <p:graphicEl>
                                              <a:dgm id="{882AD5B4-5333-2D4B-8F0A-E4AF0E35181B}"/>
                                            </p:graphicEl>
                                          </p:spTgt>
                                        </p:tgtEl>
                                        <p:attrNameLst>
                                          <p:attrName>ppt_x</p:attrName>
                                        </p:attrNameLst>
                                      </p:cBhvr>
                                      <p:tavLst>
                                        <p:tav tm="0">
                                          <p:val>
                                            <p:strVal val="#ppt_x"/>
                                          </p:val>
                                        </p:tav>
                                        <p:tav tm="100000">
                                          <p:val>
                                            <p:strVal val="#ppt_x"/>
                                          </p:val>
                                        </p:tav>
                                      </p:tavLst>
                                    </p:anim>
                                    <p:anim calcmode="lin" valueType="num">
                                      <p:cBhvr>
                                        <p:cTn id="23" dur="900" decel="100000" fill="hold"/>
                                        <p:tgtEl>
                                          <p:spTgt spid="5">
                                            <p:graphicEl>
                                              <a:dgm id="{882AD5B4-5333-2D4B-8F0A-E4AF0E35181B}"/>
                                            </p:graphic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graphicEl>
                                              <a:dgm id="{882AD5B4-5333-2D4B-8F0A-E4AF0E35181B}"/>
                                            </p:graphicEl>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5">
                                            <p:graphicEl>
                                              <a:dgm id="{DB9F3ADC-9E17-3549-8D67-B73456A1214D}"/>
                                            </p:graphicEl>
                                          </p:spTgt>
                                        </p:tgtEl>
                                        <p:attrNameLst>
                                          <p:attrName>style.visibility</p:attrName>
                                        </p:attrNameLst>
                                      </p:cBhvr>
                                      <p:to>
                                        <p:strVal val="visible"/>
                                      </p:to>
                                    </p:set>
                                    <p:animEffect transition="in" filter="fade">
                                      <p:cBhvr>
                                        <p:cTn id="29" dur="1000"/>
                                        <p:tgtEl>
                                          <p:spTgt spid="5">
                                            <p:graphicEl>
                                              <a:dgm id="{DB9F3ADC-9E17-3549-8D67-B73456A1214D}"/>
                                            </p:graphicEl>
                                          </p:spTgt>
                                        </p:tgtEl>
                                      </p:cBhvr>
                                    </p:animEffect>
                                    <p:anim calcmode="lin" valueType="num">
                                      <p:cBhvr>
                                        <p:cTn id="30" dur="1000" fill="hold"/>
                                        <p:tgtEl>
                                          <p:spTgt spid="5">
                                            <p:graphicEl>
                                              <a:dgm id="{DB9F3ADC-9E17-3549-8D67-B73456A1214D}"/>
                                            </p:graphicEl>
                                          </p:spTgt>
                                        </p:tgtEl>
                                        <p:attrNameLst>
                                          <p:attrName>ppt_x</p:attrName>
                                        </p:attrNameLst>
                                      </p:cBhvr>
                                      <p:tavLst>
                                        <p:tav tm="0">
                                          <p:val>
                                            <p:strVal val="#ppt_x"/>
                                          </p:val>
                                        </p:tav>
                                        <p:tav tm="100000">
                                          <p:val>
                                            <p:strVal val="#ppt_x"/>
                                          </p:val>
                                        </p:tav>
                                      </p:tavLst>
                                    </p:anim>
                                    <p:anim calcmode="lin" valueType="num">
                                      <p:cBhvr>
                                        <p:cTn id="31" dur="900" decel="100000" fill="hold"/>
                                        <p:tgtEl>
                                          <p:spTgt spid="5">
                                            <p:graphicEl>
                                              <a:dgm id="{DB9F3ADC-9E17-3549-8D67-B73456A1214D}"/>
                                            </p:graphic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graphicEl>
                                              <a:dgm id="{DB9F3ADC-9E17-3549-8D67-B73456A1214D}"/>
                                            </p:graphicEl>
                                          </p:spTgt>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5">
                                            <p:graphicEl>
                                              <a:dgm id="{2ED72C41-219D-4049-AFD9-848C73762B1A}"/>
                                            </p:graphicEl>
                                          </p:spTgt>
                                        </p:tgtEl>
                                        <p:attrNameLst>
                                          <p:attrName>style.visibility</p:attrName>
                                        </p:attrNameLst>
                                      </p:cBhvr>
                                      <p:to>
                                        <p:strVal val="visible"/>
                                      </p:to>
                                    </p:set>
                                    <p:animEffect transition="in" filter="fade">
                                      <p:cBhvr>
                                        <p:cTn id="35" dur="1000"/>
                                        <p:tgtEl>
                                          <p:spTgt spid="5">
                                            <p:graphicEl>
                                              <a:dgm id="{2ED72C41-219D-4049-AFD9-848C73762B1A}"/>
                                            </p:graphicEl>
                                          </p:spTgt>
                                        </p:tgtEl>
                                      </p:cBhvr>
                                    </p:animEffect>
                                    <p:anim calcmode="lin" valueType="num">
                                      <p:cBhvr>
                                        <p:cTn id="36" dur="1000" fill="hold"/>
                                        <p:tgtEl>
                                          <p:spTgt spid="5">
                                            <p:graphicEl>
                                              <a:dgm id="{2ED72C41-219D-4049-AFD9-848C73762B1A}"/>
                                            </p:graphicEl>
                                          </p:spTgt>
                                        </p:tgtEl>
                                        <p:attrNameLst>
                                          <p:attrName>ppt_x</p:attrName>
                                        </p:attrNameLst>
                                      </p:cBhvr>
                                      <p:tavLst>
                                        <p:tav tm="0">
                                          <p:val>
                                            <p:strVal val="#ppt_x"/>
                                          </p:val>
                                        </p:tav>
                                        <p:tav tm="100000">
                                          <p:val>
                                            <p:strVal val="#ppt_x"/>
                                          </p:val>
                                        </p:tav>
                                      </p:tavLst>
                                    </p:anim>
                                    <p:anim calcmode="lin" valueType="num">
                                      <p:cBhvr>
                                        <p:cTn id="37" dur="900" decel="100000" fill="hold"/>
                                        <p:tgtEl>
                                          <p:spTgt spid="5">
                                            <p:graphicEl>
                                              <a:dgm id="{2ED72C41-219D-4049-AFD9-848C73762B1A}"/>
                                            </p:graphicEl>
                                          </p:spTgt>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graphicEl>
                                              <a:dgm id="{2ED72C41-219D-4049-AFD9-848C73762B1A}"/>
                                            </p:graphicEl>
                                          </p:spTgt>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grpId="0" nodeType="clickEffect">
                                  <p:stCondLst>
                                    <p:cond delay="0"/>
                                  </p:stCondLst>
                                  <p:childTnLst>
                                    <p:set>
                                      <p:cBhvr>
                                        <p:cTn id="42" dur="1" fill="hold">
                                          <p:stCondLst>
                                            <p:cond delay="0"/>
                                          </p:stCondLst>
                                        </p:cTn>
                                        <p:tgtEl>
                                          <p:spTgt spid="5">
                                            <p:graphicEl>
                                              <a:dgm id="{16B97170-C8DE-594F-A672-8D88B31AA7A1}"/>
                                            </p:graphicEl>
                                          </p:spTgt>
                                        </p:tgtEl>
                                        <p:attrNameLst>
                                          <p:attrName>style.visibility</p:attrName>
                                        </p:attrNameLst>
                                      </p:cBhvr>
                                      <p:to>
                                        <p:strVal val="visible"/>
                                      </p:to>
                                    </p:set>
                                    <p:animEffect transition="in" filter="fade">
                                      <p:cBhvr>
                                        <p:cTn id="43" dur="1000"/>
                                        <p:tgtEl>
                                          <p:spTgt spid="5">
                                            <p:graphicEl>
                                              <a:dgm id="{16B97170-C8DE-594F-A672-8D88B31AA7A1}"/>
                                            </p:graphicEl>
                                          </p:spTgt>
                                        </p:tgtEl>
                                      </p:cBhvr>
                                    </p:animEffect>
                                    <p:anim calcmode="lin" valueType="num">
                                      <p:cBhvr>
                                        <p:cTn id="44" dur="1000" fill="hold"/>
                                        <p:tgtEl>
                                          <p:spTgt spid="5">
                                            <p:graphicEl>
                                              <a:dgm id="{16B97170-C8DE-594F-A672-8D88B31AA7A1}"/>
                                            </p:graphicEl>
                                          </p:spTgt>
                                        </p:tgtEl>
                                        <p:attrNameLst>
                                          <p:attrName>ppt_x</p:attrName>
                                        </p:attrNameLst>
                                      </p:cBhvr>
                                      <p:tavLst>
                                        <p:tav tm="0">
                                          <p:val>
                                            <p:strVal val="#ppt_x"/>
                                          </p:val>
                                        </p:tav>
                                        <p:tav tm="100000">
                                          <p:val>
                                            <p:strVal val="#ppt_x"/>
                                          </p:val>
                                        </p:tav>
                                      </p:tavLst>
                                    </p:anim>
                                    <p:anim calcmode="lin" valueType="num">
                                      <p:cBhvr>
                                        <p:cTn id="45" dur="900" decel="100000" fill="hold"/>
                                        <p:tgtEl>
                                          <p:spTgt spid="5">
                                            <p:graphicEl>
                                              <a:dgm id="{16B97170-C8DE-594F-A672-8D88B31AA7A1}"/>
                                            </p:graphicEl>
                                          </p:spTgt>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
                                            <p:graphicEl>
                                              <a:dgm id="{16B97170-C8DE-594F-A672-8D88B31AA7A1}"/>
                                            </p:graphicEl>
                                          </p:spTgt>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5">
                                            <p:graphicEl>
                                              <a:dgm id="{6ECE4A5A-DDD2-4446-9177-37EB223F6EA1}"/>
                                            </p:graphicEl>
                                          </p:spTgt>
                                        </p:tgtEl>
                                        <p:attrNameLst>
                                          <p:attrName>style.visibility</p:attrName>
                                        </p:attrNameLst>
                                      </p:cBhvr>
                                      <p:to>
                                        <p:strVal val="visible"/>
                                      </p:to>
                                    </p:set>
                                    <p:animEffect transition="in" filter="fade">
                                      <p:cBhvr>
                                        <p:cTn id="49" dur="1000"/>
                                        <p:tgtEl>
                                          <p:spTgt spid="5">
                                            <p:graphicEl>
                                              <a:dgm id="{6ECE4A5A-DDD2-4446-9177-37EB223F6EA1}"/>
                                            </p:graphicEl>
                                          </p:spTgt>
                                        </p:tgtEl>
                                      </p:cBhvr>
                                    </p:animEffect>
                                    <p:anim calcmode="lin" valueType="num">
                                      <p:cBhvr>
                                        <p:cTn id="50" dur="1000" fill="hold"/>
                                        <p:tgtEl>
                                          <p:spTgt spid="5">
                                            <p:graphicEl>
                                              <a:dgm id="{6ECE4A5A-DDD2-4446-9177-37EB223F6EA1}"/>
                                            </p:graphicEl>
                                          </p:spTgt>
                                        </p:tgtEl>
                                        <p:attrNameLst>
                                          <p:attrName>ppt_x</p:attrName>
                                        </p:attrNameLst>
                                      </p:cBhvr>
                                      <p:tavLst>
                                        <p:tav tm="0">
                                          <p:val>
                                            <p:strVal val="#ppt_x"/>
                                          </p:val>
                                        </p:tav>
                                        <p:tav tm="100000">
                                          <p:val>
                                            <p:strVal val="#ppt_x"/>
                                          </p:val>
                                        </p:tav>
                                      </p:tavLst>
                                    </p:anim>
                                    <p:anim calcmode="lin" valueType="num">
                                      <p:cBhvr>
                                        <p:cTn id="51" dur="900" decel="100000" fill="hold"/>
                                        <p:tgtEl>
                                          <p:spTgt spid="5">
                                            <p:graphicEl>
                                              <a:dgm id="{6ECE4A5A-DDD2-4446-9177-37EB223F6EA1}"/>
                                            </p:graphicEl>
                                          </p:spTgt>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5">
                                            <p:graphicEl>
                                              <a:dgm id="{6ECE4A5A-DDD2-4446-9177-37EB223F6EA1}"/>
                                            </p:graphic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0516254-1D9F-4F3A-9870-3A3280BE2B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A5DC887-03D2-F648-9434-23EF58D040D7}"/>
              </a:ext>
            </a:extLst>
          </p:cNvPr>
          <p:cNvSpPr>
            <a:spLocks noGrp="1"/>
          </p:cNvSpPr>
          <p:nvPr>
            <p:ph type="title"/>
          </p:nvPr>
        </p:nvSpPr>
        <p:spPr>
          <a:xfrm>
            <a:off x="1539116" y="864108"/>
            <a:ext cx="3073914" cy="5120639"/>
          </a:xfrm>
        </p:spPr>
        <p:txBody>
          <a:bodyPr vert="horz" lIns="91440" tIns="45720" rIns="91440" bIns="45720" rtlCol="0">
            <a:normAutofit/>
          </a:bodyPr>
          <a:lstStyle/>
          <a:p>
            <a:pPr algn="r"/>
            <a:r>
              <a:rPr lang="en-US" spc="-100">
                <a:solidFill>
                  <a:schemeClr val="tx1">
                    <a:lumMod val="85000"/>
                    <a:lumOff val="15000"/>
                  </a:schemeClr>
                </a:solidFill>
              </a:rPr>
              <a:t>What Does It Mean for You?</a:t>
            </a:r>
          </a:p>
        </p:txBody>
      </p:sp>
      <p:sp>
        <p:nvSpPr>
          <p:cNvPr id="11" name="Rectangle 10">
            <a:extLst>
              <a:ext uri="{FF2B5EF4-FFF2-40B4-BE49-F238E27FC236}">
                <a16:creationId xmlns:a16="http://schemas.microsoft.com/office/drawing/2014/main" id="{FC14672B-27A5-4CDA-ABAF-5E4CF4B41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8D89589C-2C90-4407-A995-05EC3DD7AB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51129"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665D29AE-BC95-5A49-97B6-84AF842C4F1B}"/>
              </a:ext>
            </a:extLst>
          </p:cNvPr>
          <p:cNvSpPr>
            <a:spLocks noGrp="1"/>
          </p:cNvSpPr>
          <p:nvPr>
            <p:ph idx="1"/>
          </p:nvPr>
        </p:nvSpPr>
        <p:spPr>
          <a:xfrm>
            <a:off x="5273788" y="522967"/>
            <a:ext cx="5910677" cy="5635166"/>
          </a:xfrm>
        </p:spPr>
        <p:txBody>
          <a:bodyPr>
            <a:normAutofit/>
          </a:bodyPr>
          <a:lstStyle/>
          <a:p>
            <a:pPr lvl="0" fontAlgn="base"/>
            <a:r>
              <a:rPr lang="en-US" sz="2800" dirty="0"/>
              <a:t>Approximately 133 more weeks or 2.6 years worth of groceries</a:t>
            </a:r>
          </a:p>
          <a:p>
            <a:pPr lvl="0" fontAlgn="base"/>
            <a:r>
              <a:rPr lang="en-US" sz="2800" dirty="0"/>
              <a:t>14.6 more months of mortgage &amp; utilities payments</a:t>
            </a:r>
          </a:p>
          <a:p>
            <a:pPr lvl="0" fontAlgn="base"/>
            <a:r>
              <a:rPr lang="en-US" sz="2800" dirty="0"/>
              <a:t>24 additional months of rent</a:t>
            </a:r>
          </a:p>
          <a:p>
            <a:pPr lvl="0" fontAlgn="base"/>
            <a:r>
              <a:rPr lang="en-US" sz="2800" dirty="0"/>
              <a:t>30.5 more months of child care </a:t>
            </a:r>
          </a:p>
          <a:p>
            <a:pPr lvl="0" fontAlgn="base"/>
            <a:r>
              <a:rPr lang="en-US" sz="2800" dirty="0"/>
              <a:t>Four years of tuition &amp; fees for a four-year public university</a:t>
            </a:r>
          </a:p>
        </p:txBody>
      </p:sp>
      <p:sp>
        <p:nvSpPr>
          <p:cNvPr id="15" name="Rectangle 14">
            <a:extLst>
              <a:ext uri="{FF2B5EF4-FFF2-40B4-BE49-F238E27FC236}">
                <a16:creationId xmlns:a16="http://schemas.microsoft.com/office/drawing/2014/main" id="{9A206779-5C74-4555-94BC-5845C92EC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398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09FA35D-2801-184A-AB46-5B9FEEA8CDC5}"/>
              </a:ext>
            </a:extLst>
          </p:cNvPr>
          <p:cNvSpPr txBox="1"/>
          <p:nvPr/>
        </p:nvSpPr>
        <p:spPr>
          <a:xfrm>
            <a:off x="6571435" y="5867376"/>
            <a:ext cx="5112553" cy="369332"/>
          </a:xfrm>
          <a:prstGeom prst="rect">
            <a:avLst/>
          </a:prstGeom>
          <a:noFill/>
        </p:spPr>
        <p:txBody>
          <a:bodyPr wrap="none" rtlCol="0">
            <a:spAutoFit/>
          </a:bodyPr>
          <a:lstStyle/>
          <a:p>
            <a:r>
              <a:rPr lang="en-US" i="1" dirty="0"/>
              <a:t>Source: National Partnership for Women and Families</a:t>
            </a:r>
          </a:p>
        </p:txBody>
      </p:sp>
      <p:sp>
        <p:nvSpPr>
          <p:cNvPr id="10" name="TextBox 9">
            <a:extLst>
              <a:ext uri="{FF2B5EF4-FFF2-40B4-BE49-F238E27FC236}">
                <a16:creationId xmlns:a16="http://schemas.microsoft.com/office/drawing/2014/main" id="{FC383FE8-4411-C742-B310-83284635D4FC}"/>
              </a:ext>
            </a:extLst>
          </p:cNvPr>
          <p:cNvSpPr txBox="1"/>
          <p:nvPr/>
        </p:nvSpPr>
        <p:spPr>
          <a:xfrm>
            <a:off x="8252659" y="6344155"/>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19654860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4B5CC49-6FAE-42FA-99B6-A3FDA8C688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E702138-90D1-A944-97CE-299152DC0318}"/>
              </a:ext>
            </a:extLst>
          </p:cNvPr>
          <p:cNvSpPr>
            <a:spLocks noGrp="1"/>
          </p:cNvSpPr>
          <p:nvPr>
            <p:ph type="ctrTitle"/>
          </p:nvPr>
        </p:nvSpPr>
        <p:spPr>
          <a:xfrm>
            <a:off x="1703295" y="1083732"/>
            <a:ext cx="5509628" cy="4690534"/>
          </a:xfrm>
        </p:spPr>
        <p:txBody>
          <a:bodyPr anchor="ctr">
            <a:normAutofit/>
          </a:bodyPr>
          <a:lstStyle/>
          <a:p>
            <a:pPr algn="r"/>
            <a:r>
              <a:rPr lang="en-US" sz="7200" dirty="0">
                <a:solidFill>
                  <a:schemeClr val="tx1">
                    <a:lumMod val="75000"/>
                    <a:lumOff val="25000"/>
                  </a:schemeClr>
                </a:solidFill>
              </a:rPr>
              <a:t>Thank You!</a:t>
            </a:r>
          </a:p>
        </p:txBody>
      </p:sp>
      <p:sp>
        <p:nvSpPr>
          <p:cNvPr id="3" name="Subtitle 2">
            <a:extLst>
              <a:ext uri="{FF2B5EF4-FFF2-40B4-BE49-F238E27FC236}">
                <a16:creationId xmlns:a16="http://schemas.microsoft.com/office/drawing/2014/main" id="{1117350D-A83A-7343-A9BD-57A4D8F2FD4E}"/>
              </a:ext>
            </a:extLst>
          </p:cNvPr>
          <p:cNvSpPr>
            <a:spLocks noGrp="1"/>
          </p:cNvSpPr>
          <p:nvPr>
            <p:ph type="subTitle" idx="1"/>
          </p:nvPr>
        </p:nvSpPr>
        <p:spPr>
          <a:xfrm>
            <a:off x="7856389" y="1083732"/>
            <a:ext cx="3507654" cy="4690534"/>
          </a:xfrm>
        </p:spPr>
        <p:txBody>
          <a:bodyPr anchor="ctr">
            <a:normAutofit/>
          </a:bodyPr>
          <a:lstStyle/>
          <a:p>
            <a:r>
              <a:rPr lang="en-US" sz="2800" dirty="0">
                <a:solidFill>
                  <a:schemeClr val="tx1">
                    <a:lumMod val="75000"/>
                    <a:lumOff val="25000"/>
                  </a:schemeClr>
                </a:solidFill>
              </a:rPr>
              <a:t>Jen Simon, MTS</a:t>
            </a:r>
          </a:p>
          <a:p>
            <a:r>
              <a:rPr lang="en-US" sz="2800" dirty="0">
                <a:solidFill>
                  <a:schemeClr val="tx1">
                    <a:lumMod val="75000"/>
                    <a:lumOff val="25000"/>
                  </a:schemeClr>
                </a:solidFill>
              </a:rPr>
              <a:t>Wyoming Women’s Action Network</a:t>
            </a:r>
          </a:p>
          <a:p>
            <a:r>
              <a:rPr lang="en-US" sz="2000" dirty="0" err="1">
                <a:solidFill>
                  <a:schemeClr val="tx1">
                    <a:lumMod val="75000"/>
                    <a:lumOff val="25000"/>
                  </a:schemeClr>
                </a:solidFill>
              </a:rPr>
              <a:t>wyomingwomensnetwork.com</a:t>
            </a:r>
            <a:endParaRPr lang="en-US" sz="2000" dirty="0">
              <a:solidFill>
                <a:schemeClr val="tx1">
                  <a:lumMod val="75000"/>
                  <a:lumOff val="25000"/>
                </a:schemeClr>
              </a:solidFill>
            </a:endParaRPr>
          </a:p>
        </p:txBody>
      </p:sp>
      <p:sp>
        <p:nvSpPr>
          <p:cNvPr id="17" name="Rectangle 9">
            <a:extLst>
              <a:ext uri="{FF2B5EF4-FFF2-40B4-BE49-F238E27FC236}">
                <a16:creationId xmlns:a16="http://schemas.microsoft.com/office/drawing/2014/main" id="{E6BC9B4A-2119-4645-B4CA-7817D5FAF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128693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1">
            <a:extLst>
              <a:ext uri="{FF2B5EF4-FFF2-40B4-BE49-F238E27FC236}">
                <a16:creationId xmlns:a16="http://schemas.microsoft.com/office/drawing/2014/main" id="{158D888F-D87A-4C3C-BD82-273E4C8C5E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2085681"/>
            <a:ext cx="0" cy="268663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3">
            <a:extLst>
              <a:ext uri="{FF2B5EF4-FFF2-40B4-BE49-F238E27FC236}">
                <a16:creationId xmlns:a16="http://schemas.microsoft.com/office/drawing/2014/main" id="{99A2CD81-3BB6-4ED6-A50F-DC14F37A9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85778" y="767825"/>
            <a:ext cx="508012" cy="5328173"/>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2879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A688-BD95-514D-9437-0CA7E3188C1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052E0EF-4DC1-DB47-A79E-947E30D12EC9}"/>
              </a:ext>
            </a:extLst>
          </p:cNvPr>
          <p:cNvSpPr>
            <a:spLocks noGrp="1"/>
          </p:cNvSpPr>
          <p:nvPr>
            <p:ph idx="1"/>
          </p:nvPr>
        </p:nvSpPr>
        <p:spPr/>
        <p:txBody>
          <a:bodyPr/>
          <a:lstStyle/>
          <a:p>
            <a:r>
              <a:rPr lang="en-US" dirty="0"/>
              <a:t>Wyoming Women’s Action Network</a:t>
            </a:r>
          </a:p>
          <a:p>
            <a:r>
              <a:rPr lang="en-US" dirty="0"/>
              <a:t>Wyoming Women’s Business Center</a:t>
            </a:r>
          </a:p>
          <a:p>
            <a:r>
              <a:rPr lang="en-US" dirty="0"/>
              <a:t>Wyoming Women’s Foundation</a:t>
            </a:r>
          </a:p>
          <a:p>
            <a:r>
              <a:rPr lang="en-US" dirty="0"/>
              <a:t>University of Wyoming Department of Gender &amp; Women’s Studies</a:t>
            </a:r>
          </a:p>
          <a:p>
            <a:r>
              <a:rPr lang="en-US" dirty="0"/>
              <a:t>American Association of University Women (AAUW)</a:t>
            </a:r>
          </a:p>
          <a:p>
            <a:r>
              <a:rPr lang="en-US" dirty="0"/>
              <a:t>Women’s Media Center</a:t>
            </a:r>
          </a:p>
          <a:p>
            <a:r>
              <a:rPr lang="en-US" dirty="0"/>
              <a:t>National Partnership for Women &amp; Families</a:t>
            </a:r>
          </a:p>
          <a:p>
            <a:r>
              <a:rPr lang="en-US" dirty="0"/>
              <a:t>Institute for Women’s Policy Research</a:t>
            </a:r>
          </a:p>
          <a:p>
            <a:r>
              <a:rPr lang="en-US" dirty="0"/>
              <a:t>Narrow the Gap</a:t>
            </a:r>
          </a:p>
        </p:txBody>
      </p:sp>
      <p:sp>
        <p:nvSpPr>
          <p:cNvPr id="4" name="TextBox 3">
            <a:extLst>
              <a:ext uri="{FF2B5EF4-FFF2-40B4-BE49-F238E27FC236}">
                <a16:creationId xmlns:a16="http://schemas.microsoft.com/office/drawing/2014/main" id="{84079CD5-A95D-164F-92B2-04A674140DDA}"/>
              </a:ext>
            </a:extLst>
          </p:cNvPr>
          <p:cNvSpPr txBox="1"/>
          <p:nvPr/>
        </p:nvSpPr>
        <p:spPr>
          <a:xfrm>
            <a:off x="8862259" y="6344155"/>
            <a:ext cx="2920095" cy="307777"/>
          </a:xfrm>
          <a:prstGeom prst="rect">
            <a:avLst/>
          </a:prstGeom>
          <a:noFill/>
        </p:spPr>
        <p:txBody>
          <a:bodyPr wrap="none" rtlCol="0">
            <a:spAutoFit/>
          </a:bodyPr>
          <a:lstStyle/>
          <a:p>
            <a:r>
              <a:rPr lang="en-US" sz="1400" dirty="0" err="1"/>
              <a:t>www.wyomingwomensnetwork.com</a:t>
            </a:r>
            <a:endParaRPr lang="en-US" sz="1400" dirty="0"/>
          </a:p>
        </p:txBody>
      </p:sp>
    </p:spTree>
    <p:extLst>
      <p:ext uri="{BB962C8B-B14F-4D97-AF65-F5344CB8AC3E}">
        <p14:creationId xmlns:p14="http://schemas.microsoft.com/office/powerpoint/2010/main" val="2516763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DB8B37EF-6553-CB4E-9FF9-BFDBCE77FE48}"/>
              </a:ext>
            </a:extLst>
          </p:cNvPr>
          <p:cNvSpPr txBox="1">
            <a:spLocks/>
          </p:cNvSpPr>
          <p:nvPr/>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Wyoming’s Data</a:t>
            </a:r>
          </a:p>
        </p:txBody>
      </p:sp>
      <p:pic>
        <p:nvPicPr>
          <p:cNvPr id="3" name="Picture 2" descr="A screenshot of a cell phone&#10;&#10;Description automatically generated">
            <a:extLst>
              <a:ext uri="{FF2B5EF4-FFF2-40B4-BE49-F238E27FC236}">
                <a16:creationId xmlns:a16="http://schemas.microsoft.com/office/drawing/2014/main" id="{D8E605C3-2DAF-B24E-B661-6FB1CA2B6577}"/>
              </a:ext>
            </a:extLst>
          </p:cNvPr>
          <p:cNvPicPr>
            <a:picLocks noChangeAspect="1"/>
          </p:cNvPicPr>
          <p:nvPr/>
        </p:nvPicPr>
        <p:blipFill>
          <a:blip r:embed="rId3"/>
          <a:stretch>
            <a:fillRect/>
          </a:stretch>
        </p:blipFill>
        <p:spPr>
          <a:xfrm>
            <a:off x="3615265" y="1517480"/>
            <a:ext cx="7993627" cy="3823039"/>
          </a:xfrm>
          <a:prstGeom prst="rect">
            <a:avLst/>
          </a:prstGeom>
        </p:spPr>
      </p:pic>
      <p:sp>
        <p:nvSpPr>
          <p:cNvPr id="6" name="TextBox 5">
            <a:extLst>
              <a:ext uri="{FF2B5EF4-FFF2-40B4-BE49-F238E27FC236}">
                <a16:creationId xmlns:a16="http://schemas.microsoft.com/office/drawing/2014/main" id="{2F726102-C738-9A42-AFF4-A6CBDD966B71}"/>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2888828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effectLst/>
      </p:bgPr>
    </p:bg>
    <p:spTree>
      <p:nvGrpSpPr>
        <p:cNvPr id="1" name=""/>
        <p:cNvGrpSpPr/>
        <p:nvPr/>
      </p:nvGrpSpPr>
      <p:grpSpPr>
        <a:xfrm>
          <a:off x="0" y="0"/>
          <a:ext cx="0" cy="0"/>
          <a:chOff x="0" y="0"/>
          <a:chExt cx="0" cy="0"/>
        </a:xfrm>
      </p:grpSpPr>
      <p:pic>
        <p:nvPicPr>
          <p:cNvPr id="8" name="Content Placeholder 4" descr="A close up of a map&#10;&#10;Description automatically generated">
            <a:extLst>
              <a:ext uri="{FF2B5EF4-FFF2-40B4-BE49-F238E27FC236}">
                <a16:creationId xmlns:a16="http://schemas.microsoft.com/office/drawing/2014/main" id="{A7709B81-B714-E045-A238-1FBC69CFA448}"/>
              </a:ext>
            </a:extLst>
          </p:cNvPr>
          <p:cNvPicPr>
            <a:picLocks noChangeAspect="1"/>
          </p:cNvPicPr>
          <p:nvPr/>
        </p:nvPicPr>
        <p:blipFill rotWithShape="1">
          <a:blip r:embed="rId5"/>
          <a:srcRect t="4731" b="4724"/>
          <a:stretch/>
        </p:blipFill>
        <p:spPr>
          <a:xfrm>
            <a:off x="3778897" y="758952"/>
            <a:ext cx="7772401" cy="5330952"/>
          </a:xfrm>
          <a:prstGeom prst="rect">
            <a:avLst/>
          </a:prstGeom>
        </p:spPr>
      </p:pic>
      <p:sp>
        <p:nvSpPr>
          <p:cNvPr id="15" name="Title 1">
            <a:extLst>
              <a:ext uri="{FF2B5EF4-FFF2-40B4-BE49-F238E27FC236}">
                <a16:creationId xmlns:a16="http://schemas.microsoft.com/office/drawing/2014/main" id="{DB8B37EF-6553-CB4E-9FF9-BFDBCE77FE48}"/>
              </a:ext>
            </a:extLst>
          </p:cNvPr>
          <p:cNvSpPr txBox="1">
            <a:spLocks/>
          </p:cNvSpPr>
          <p:nvPr/>
        </p:nvSpPr>
        <p:spPr>
          <a:xfrm>
            <a:off x="252919" y="1123837"/>
            <a:ext cx="2947482" cy="46011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dirty="0"/>
              <a:t>Gender</a:t>
            </a:r>
          </a:p>
          <a:p>
            <a:r>
              <a:rPr lang="en-US" dirty="0"/>
              <a:t>Wage Gap</a:t>
            </a:r>
          </a:p>
          <a:p>
            <a:r>
              <a:rPr lang="en-US" dirty="0"/>
              <a:t>By Age</a:t>
            </a:r>
          </a:p>
        </p:txBody>
      </p:sp>
      <p:sp>
        <p:nvSpPr>
          <p:cNvPr id="4" name="TextBox 3">
            <a:extLst>
              <a:ext uri="{FF2B5EF4-FFF2-40B4-BE49-F238E27FC236}">
                <a16:creationId xmlns:a16="http://schemas.microsoft.com/office/drawing/2014/main" id="{F1613C7D-44B2-4743-AC06-6C7256E73AF4}"/>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Tree>
    <p:extLst>
      <p:ext uri="{BB962C8B-B14F-4D97-AF65-F5344CB8AC3E}">
        <p14:creationId xmlns:p14="http://schemas.microsoft.com/office/powerpoint/2010/main" val="2779680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A3A838C9-8975-4944-8AAC-E0C02CDBD73A}"/>
              </a:ext>
            </a:extLst>
          </p:cNvPr>
          <p:cNvPicPr>
            <a:picLocks noChangeAspect="1"/>
          </p:cNvPicPr>
          <p:nvPr/>
        </p:nvPicPr>
        <p:blipFill>
          <a:blip r:embed="rId3"/>
          <a:stretch>
            <a:fillRect/>
          </a:stretch>
        </p:blipFill>
        <p:spPr>
          <a:xfrm>
            <a:off x="3914399" y="748145"/>
            <a:ext cx="7501397" cy="5344746"/>
          </a:xfrm>
          <a:prstGeom prst="rect">
            <a:avLst/>
          </a:prstGeom>
        </p:spPr>
      </p:pic>
      <p:cxnSp>
        <p:nvCxnSpPr>
          <p:cNvPr id="7" name="Straight Arrow Connector 6">
            <a:extLst>
              <a:ext uri="{FF2B5EF4-FFF2-40B4-BE49-F238E27FC236}">
                <a16:creationId xmlns:a16="http://schemas.microsoft.com/office/drawing/2014/main" id="{1C93229E-6B33-AF42-806F-2DE2D7549A18}"/>
              </a:ext>
            </a:extLst>
          </p:cNvPr>
          <p:cNvCxnSpPr/>
          <p:nvPr/>
        </p:nvCxnSpPr>
        <p:spPr>
          <a:xfrm>
            <a:off x="3457199" y="954157"/>
            <a:ext cx="914400" cy="91440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5820D99A-EA72-EE4B-B01E-83DC1976AED7}"/>
              </a:ext>
            </a:extLst>
          </p:cNvPr>
          <p:cNvCxnSpPr/>
          <p:nvPr/>
        </p:nvCxnSpPr>
        <p:spPr>
          <a:xfrm>
            <a:off x="3457199" y="3819571"/>
            <a:ext cx="914400" cy="914400"/>
          </a:xfrm>
          <a:prstGeom prst="straightConnector1">
            <a:avLst/>
          </a:prstGeom>
          <a:ln w="603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F497B5D-78EB-F344-B3B6-832141821308}"/>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
        <p:nvSpPr>
          <p:cNvPr id="5" name="Title 4">
            <a:extLst>
              <a:ext uri="{FF2B5EF4-FFF2-40B4-BE49-F238E27FC236}">
                <a16:creationId xmlns:a16="http://schemas.microsoft.com/office/drawing/2014/main" id="{8C3F597E-399D-3A49-86C3-380327FA55B9}"/>
              </a:ext>
            </a:extLst>
          </p:cNvPr>
          <p:cNvSpPr>
            <a:spLocks noGrp="1"/>
          </p:cNvSpPr>
          <p:nvPr>
            <p:ph type="title"/>
          </p:nvPr>
        </p:nvSpPr>
        <p:spPr/>
        <p:txBody>
          <a:bodyPr/>
          <a:lstStyle/>
          <a:p>
            <a:r>
              <a:rPr lang="en-US" dirty="0"/>
              <a:t>Compensation by Job Type</a:t>
            </a:r>
          </a:p>
        </p:txBody>
      </p:sp>
    </p:spTree>
    <p:extLst>
      <p:ext uri="{BB962C8B-B14F-4D97-AF65-F5344CB8AC3E}">
        <p14:creationId xmlns:p14="http://schemas.microsoft.com/office/powerpoint/2010/main" val="2194807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BBB457EB-27F3-9A45-85AC-A692DDF4C0F6}"/>
              </a:ext>
            </a:extLst>
          </p:cNvPr>
          <p:cNvPicPr>
            <a:picLocks noGrp="1" noChangeAspect="1"/>
          </p:cNvPicPr>
          <p:nvPr>
            <p:ph idx="1"/>
          </p:nvPr>
        </p:nvPicPr>
        <p:blipFill>
          <a:blip r:embed="rId3"/>
          <a:stretch>
            <a:fillRect/>
          </a:stretch>
        </p:blipFill>
        <p:spPr>
          <a:xfrm>
            <a:off x="3200401" y="788451"/>
            <a:ext cx="8883677" cy="5271953"/>
          </a:xfrm>
          <a:prstGeom prst="rect">
            <a:avLst/>
          </a:prstGeom>
        </p:spPr>
      </p:pic>
      <p:sp>
        <p:nvSpPr>
          <p:cNvPr id="3" name="TextBox 2">
            <a:extLst>
              <a:ext uri="{FF2B5EF4-FFF2-40B4-BE49-F238E27FC236}">
                <a16:creationId xmlns:a16="http://schemas.microsoft.com/office/drawing/2014/main" id="{B8CCCCB3-751D-BD4A-A2E4-6CD0712B3295}"/>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
        <p:nvSpPr>
          <p:cNvPr id="4" name="Title 1">
            <a:extLst>
              <a:ext uri="{FF2B5EF4-FFF2-40B4-BE49-F238E27FC236}">
                <a16:creationId xmlns:a16="http://schemas.microsoft.com/office/drawing/2014/main" id="{23DECB9C-BCC8-C747-BDB0-D1570345B848}"/>
              </a:ext>
            </a:extLst>
          </p:cNvPr>
          <p:cNvSpPr>
            <a:spLocks noGrp="1"/>
          </p:cNvSpPr>
          <p:nvPr>
            <p:ph type="title"/>
          </p:nvPr>
        </p:nvSpPr>
        <p:spPr>
          <a:xfrm>
            <a:off x="252919" y="1123837"/>
            <a:ext cx="2947482" cy="4601183"/>
          </a:xfrm>
        </p:spPr>
        <p:txBody>
          <a:bodyPr vert="horz" lIns="91440" tIns="45720" rIns="91440" bIns="45720" rtlCol="0">
            <a:normAutofit/>
          </a:bodyPr>
          <a:lstStyle/>
          <a:p>
            <a:pPr lvl="0"/>
            <a:r>
              <a:rPr lang="en-US" dirty="0"/>
              <a:t>Compensation by Sector</a:t>
            </a:r>
          </a:p>
        </p:txBody>
      </p:sp>
    </p:spTree>
    <p:extLst>
      <p:ext uri="{BB962C8B-B14F-4D97-AF65-F5344CB8AC3E}">
        <p14:creationId xmlns:p14="http://schemas.microsoft.com/office/powerpoint/2010/main" val="4099566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a16="http://schemas.microsoft.com/office/drawing/2014/main" id="{9DDE73ED-37DA-8E4C-91AA-089009886A78}"/>
              </a:ext>
            </a:extLst>
          </p:cNvPr>
          <p:cNvPicPr>
            <a:picLocks noGrp="1" noChangeAspect="1"/>
          </p:cNvPicPr>
          <p:nvPr>
            <p:ph idx="1"/>
          </p:nvPr>
        </p:nvPicPr>
        <p:blipFill>
          <a:blip r:embed="rId3"/>
          <a:stretch>
            <a:fillRect/>
          </a:stretch>
        </p:blipFill>
        <p:spPr>
          <a:xfrm>
            <a:off x="2816647" y="788451"/>
            <a:ext cx="9230075" cy="5271953"/>
          </a:xfrm>
          <a:prstGeom prst="rect">
            <a:avLst/>
          </a:prstGeom>
        </p:spPr>
      </p:pic>
      <p:sp>
        <p:nvSpPr>
          <p:cNvPr id="3" name="TextBox 2">
            <a:extLst>
              <a:ext uri="{FF2B5EF4-FFF2-40B4-BE49-F238E27FC236}">
                <a16:creationId xmlns:a16="http://schemas.microsoft.com/office/drawing/2014/main" id="{AAC3C60E-EF7E-7642-A2E9-4E84323E8398}"/>
              </a:ext>
            </a:extLst>
          </p:cNvPr>
          <p:cNvSpPr txBox="1"/>
          <p:nvPr/>
        </p:nvSpPr>
        <p:spPr>
          <a:xfrm>
            <a:off x="8252659" y="6330087"/>
            <a:ext cx="3433119" cy="307777"/>
          </a:xfrm>
          <a:prstGeom prst="rect">
            <a:avLst/>
          </a:prstGeom>
          <a:noFill/>
        </p:spPr>
        <p:txBody>
          <a:bodyPr wrap="none" rtlCol="0">
            <a:spAutoFit/>
          </a:bodyPr>
          <a:lstStyle/>
          <a:p>
            <a:r>
              <a:rPr lang="en-US" sz="1400" dirty="0"/>
              <a:t>© Wyoming Women’s Action Network, 2019</a:t>
            </a:r>
          </a:p>
        </p:txBody>
      </p:sp>
      <p:sp>
        <p:nvSpPr>
          <p:cNvPr id="4" name="Title 1">
            <a:extLst>
              <a:ext uri="{FF2B5EF4-FFF2-40B4-BE49-F238E27FC236}">
                <a16:creationId xmlns:a16="http://schemas.microsoft.com/office/drawing/2014/main" id="{B3DECFD1-357B-E544-A895-F114CF505F70}"/>
              </a:ext>
            </a:extLst>
          </p:cNvPr>
          <p:cNvSpPr>
            <a:spLocks noGrp="1"/>
          </p:cNvSpPr>
          <p:nvPr>
            <p:ph type="title"/>
          </p:nvPr>
        </p:nvSpPr>
        <p:spPr>
          <a:xfrm>
            <a:off x="252919" y="1123837"/>
            <a:ext cx="2947482" cy="4601183"/>
          </a:xfrm>
        </p:spPr>
        <p:txBody>
          <a:bodyPr vert="horz" lIns="91440" tIns="45720" rIns="91440" bIns="45720" rtlCol="0">
            <a:normAutofit/>
          </a:bodyPr>
          <a:lstStyle/>
          <a:p>
            <a:pPr lvl="0"/>
            <a:r>
              <a:rPr lang="en-US" dirty="0"/>
              <a:t>Bonus by Sector</a:t>
            </a:r>
          </a:p>
        </p:txBody>
      </p:sp>
    </p:spTree>
    <p:extLst>
      <p:ext uri="{BB962C8B-B14F-4D97-AF65-F5344CB8AC3E}">
        <p14:creationId xmlns:p14="http://schemas.microsoft.com/office/powerpoint/2010/main" val="23030765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2ED254E-FDA9-7A4C-96AA-03382C42485E}"/>
              </a:ext>
            </a:extLst>
          </p:cNvPr>
          <p:cNvSpPr>
            <a:spLocks noGrp="1"/>
          </p:cNvSpPr>
          <p:nvPr>
            <p:ph type="title"/>
          </p:nvPr>
        </p:nvSpPr>
        <p:spPr>
          <a:xfrm>
            <a:off x="1069848" y="4590661"/>
            <a:ext cx="10210862" cy="1065690"/>
          </a:xfrm>
        </p:spPr>
        <p:txBody>
          <a:bodyPr vert="horz" lIns="91440" tIns="45720" rIns="91440" bIns="45720" rtlCol="0" anchor="b">
            <a:normAutofit/>
          </a:bodyPr>
          <a:lstStyle/>
          <a:p>
            <a:endParaRPr lang="en-US" sz="5900" spc="-100"/>
          </a:p>
        </p:txBody>
      </p:sp>
      <p:pic>
        <p:nvPicPr>
          <p:cNvPr id="5" name="Content Placeholder 4" descr="A screenshot of a cell phone&#10;&#10;Description automatically generated">
            <a:extLst>
              <a:ext uri="{FF2B5EF4-FFF2-40B4-BE49-F238E27FC236}">
                <a16:creationId xmlns:a16="http://schemas.microsoft.com/office/drawing/2014/main" id="{3DFE0735-3255-714D-85C0-8E62B4F9CD0F}"/>
              </a:ext>
            </a:extLst>
          </p:cNvPr>
          <p:cNvPicPr>
            <a:picLocks noGrp="1" noChangeAspect="1"/>
          </p:cNvPicPr>
          <p:nvPr>
            <p:ph idx="1"/>
          </p:nvPr>
        </p:nvPicPr>
        <p:blipFill>
          <a:blip r:embed="rId2"/>
          <a:stretch>
            <a:fillRect/>
          </a:stretch>
        </p:blipFill>
        <p:spPr>
          <a:xfrm>
            <a:off x="2543465" y="484632"/>
            <a:ext cx="7690284" cy="3556755"/>
          </a:xfrm>
          <a:prstGeom prst="rect">
            <a:avLst/>
          </a:prstGeom>
        </p:spPr>
      </p:pic>
    </p:spTree>
    <p:extLst>
      <p:ext uri="{BB962C8B-B14F-4D97-AF65-F5344CB8AC3E}">
        <p14:creationId xmlns:p14="http://schemas.microsoft.com/office/powerpoint/2010/main" val="3024478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B8424AB-D56B-4256-866A-5B54DE93C2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FC999C28-AD33-4EB7-A5F1-C06D10A5FD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25" name="Rectangle 24">
            <a:extLst>
              <a:ext uri="{FF2B5EF4-FFF2-40B4-BE49-F238E27FC236}">
                <a16:creationId xmlns:a16="http://schemas.microsoft.com/office/drawing/2014/main" id="{9203ABB4-7E2A-4248-9FE7-4A419AFF2F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126970D-C1E5-4FB1-84E8-86CB9CED1C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367639"/>
            <a:ext cx="11707367" cy="18521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7860B46-3F41-2F4E-A978-B5549A7BCA25}"/>
              </a:ext>
            </a:extLst>
          </p:cNvPr>
          <p:cNvSpPr>
            <a:spLocks noGrp="1"/>
          </p:cNvSpPr>
          <p:nvPr>
            <p:ph type="title"/>
          </p:nvPr>
        </p:nvSpPr>
        <p:spPr>
          <a:xfrm>
            <a:off x="1069848" y="4590661"/>
            <a:ext cx="10210862" cy="1065690"/>
          </a:xfrm>
        </p:spPr>
        <p:txBody>
          <a:bodyPr vert="horz" lIns="91440" tIns="45720" rIns="91440" bIns="45720" rtlCol="0" anchor="b">
            <a:normAutofit/>
          </a:bodyPr>
          <a:lstStyle/>
          <a:p>
            <a:endParaRPr lang="en-US" sz="5900" spc="-100"/>
          </a:p>
        </p:txBody>
      </p:sp>
      <p:pic>
        <p:nvPicPr>
          <p:cNvPr id="9" name="Content Placeholder 8" descr="A screenshot of a cell phone&#10;&#10;Description automatically generated">
            <a:extLst>
              <a:ext uri="{FF2B5EF4-FFF2-40B4-BE49-F238E27FC236}">
                <a16:creationId xmlns:a16="http://schemas.microsoft.com/office/drawing/2014/main" id="{E68BA26C-B6BF-EF43-B37F-8E8BDD72187C}"/>
              </a:ext>
            </a:extLst>
          </p:cNvPr>
          <p:cNvPicPr>
            <a:picLocks noGrp="1" noChangeAspect="1"/>
          </p:cNvPicPr>
          <p:nvPr>
            <p:ph idx="1"/>
          </p:nvPr>
        </p:nvPicPr>
        <p:blipFill>
          <a:blip r:embed="rId2"/>
          <a:stretch>
            <a:fillRect/>
          </a:stretch>
        </p:blipFill>
        <p:spPr>
          <a:xfrm>
            <a:off x="2346838" y="484632"/>
            <a:ext cx="8083538" cy="3556755"/>
          </a:xfrm>
          <a:prstGeom prst="rect">
            <a:avLst/>
          </a:prstGeom>
        </p:spPr>
      </p:pic>
    </p:spTree>
    <p:extLst>
      <p:ext uri="{BB962C8B-B14F-4D97-AF65-F5344CB8AC3E}">
        <p14:creationId xmlns:p14="http://schemas.microsoft.com/office/powerpoint/2010/main" val="2644735101"/>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823</TotalTime>
  <Words>2915</Words>
  <Application>Microsoft Macintosh PowerPoint</Application>
  <PresentationFormat>Widescreen</PresentationFormat>
  <Paragraphs>191</Paragraphs>
  <Slides>25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Calibri</vt:lpstr>
      <vt:lpstr>Corbel</vt:lpstr>
      <vt:lpstr>Wingdings 2</vt:lpstr>
      <vt:lpstr>Frame</vt:lpstr>
      <vt:lpstr>Is Wyoming’s Gender Wage Gap A Myth?</vt:lpstr>
      <vt:lpstr>Common Myths</vt:lpstr>
      <vt:lpstr>PowerPoint Presentation</vt:lpstr>
      <vt:lpstr>PowerPoint Presentation</vt:lpstr>
      <vt:lpstr>Compensation by Job Type</vt:lpstr>
      <vt:lpstr>Compensation by Sector</vt:lpstr>
      <vt:lpstr>Bonus by Sector</vt:lpstr>
      <vt:lpstr>PowerPoint Presentation</vt:lpstr>
      <vt:lpstr>PowerPoint Presentation</vt:lpstr>
      <vt:lpstr>PowerPoint Presentation</vt:lpstr>
      <vt:lpstr>PowerPoint Presentation</vt:lpstr>
      <vt:lpstr>Do Women Negotiate?</vt:lpstr>
      <vt:lpstr>Women Ask. But Don’t Get Raises.</vt:lpstr>
      <vt:lpstr>Negotiation: US Women’s National Soccer Team</vt:lpstr>
      <vt:lpstr>Caregiving Penalty</vt:lpstr>
      <vt:lpstr>Discrimination &amp; Unconscious Bias</vt:lpstr>
      <vt:lpstr>Nineteen years after her first day at Goodyear, Lilly received an anonymous note revealing that she was making thousands less per year than the men in her position. </vt:lpstr>
      <vt:lpstr>What Can Private Industry Do?</vt:lpstr>
      <vt:lpstr>Example: Equal Pay Out Event</vt:lpstr>
      <vt:lpstr>What Can Government Do?</vt:lpstr>
      <vt:lpstr>What Does Closing the Gender Wage Gap Mean for Wyoming?</vt:lpstr>
      <vt:lpstr>What Can You Do?</vt:lpstr>
      <vt:lpstr>What Does It Mean for You?</vt:lpstr>
      <vt:lpstr>Thank You!</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Wyoming’s Gender Wage Gap A Myth?</dc:title>
  <dc:creator>Microsoft Office User</dc:creator>
  <cp:lastModifiedBy>Microsoft Office User</cp:lastModifiedBy>
  <cp:revision>8</cp:revision>
  <dcterms:created xsi:type="dcterms:W3CDTF">2019-03-27T23:28:50Z</dcterms:created>
  <dcterms:modified xsi:type="dcterms:W3CDTF">2019-03-28T13:50:05Z</dcterms:modified>
</cp:coreProperties>
</file>